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handoutMasterIdLst>
    <p:handoutMasterId r:id="rId38"/>
  </p:handoutMasterIdLst>
  <p:sldIdLst>
    <p:sldId id="256" r:id="rId2"/>
    <p:sldId id="369" r:id="rId3"/>
    <p:sldId id="308" r:id="rId4"/>
    <p:sldId id="311" r:id="rId5"/>
    <p:sldId id="269" r:id="rId6"/>
    <p:sldId id="295" r:id="rId7"/>
    <p:sldId id="296" r:id="rId8"/>
    <p:sldId id="297" r:id="rId9"/>
    <p:sldId id="271" r:id="rId10"/>
    <p:sldId id="272" r:id="rId11"/>
    <p:sldId id="299" r:id="rId12"/>
    <p:sldId id="275" r:id="rId13"/>
    <p:sldId id="273" r:id="rId14"/>
    <p:sldId id="276" r:id="rId15"/>
    <p:sldId id="281" r:id="rId16"/>
    <p:sldId id="290" r:id="rId17"/>
    <p:sldId id="305" r:id="rId18"/>
    <p:sldId id="312" r:id="rId19"/>
    <p:sldId id="301" r:id="rId20"/>
    <p:sldId id="277" r:id="rId21"/>
    <p:sldId id="302" r:id="rId22"/>
    <p:sldId id="274" r:id="rId23"/>
    <p:sldId id="300" r:id="rId24"/>
    <p:sldId id="370" r:id="rId25"/>
    <p:sldId id="306" r:id="rId26"/>
    <p:sldId id="321" r:id="rId27"/>
    <p:sldId id="313" r:id="rId28"/>
    <p:sldId id="371" r:id="rId29"/>
    <p:sldId id="314" r:id="rId30"/>
    <p:sldId id="372" r:id="rId31"/>
    <p:sldId id="315" r:id="rId32"/>
    <p:sldId id="303" r:id="rId33"/>
    <p:sldId id="316" r:id="rId34"/>
    <p:sldId id="307" r:id="rId35"/>
    <p:sldId id="368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38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parrt/msds621/blob/master/notebooks/trees/partitioning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lained.ai/decision-tree-viz/index.html" TargetMode="External"/><Relationship Id="rId2" Type="http://schemas.openxmlformats.org/officeDocument/2006/relationships/hyperlink" Target="https://github.com/parrt/dtreeviz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the_antlr_guy/status/112035989806200012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partitioning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github.com/parrt/msds621/blob/master/notebooks/trees/gini-impurity.ipynb" TargetMode="Externa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decision-trees.ipyn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dtreeviz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trees/partitioning-feature-space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Decision trees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799B1C8-4BBB-474A-8904-D6CC01C4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64" y="170298"/>
            <a:ext cx="4612723" cy="325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3FD6FF-F60B-FD46-81B3-CFD2ADA97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07" y="3609974"/>
            <a:ext cx="4368080" cy="30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87" y="1514446"/>
            <a:ext cx="6913552" cy="4609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9F8032-93D7-644F-8401-E96385F2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68665" cy="1325563"/>
          </a:xfrm>
        </p:spPr>
        <p:txBody>
          <a:bodyPr/>
          <a:lstStyle/>
          <a:p>
            <a:r>
              <a:rPr lang="en-US" dirty="0"/>
              <a:t>Now split those 2 regions to get 4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316E09-CC0C-4442-8882-2EE52D0464D0}"/>
              </a:ext>
            </a:extLst>
          </p:cNvPr>
          <p:cNvSpPr txBox="1"/>
          <p:nvPr/>
        </p:nvSpPr>
        <p:spPr>
          <a:xfrm>
            <a:off x="8405544" y="1514445"/>
            <a:ext cx="30809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Split s1 stays,</a:t>
            </a:r>
          </a:p>
          <a:p>
            <a:r>
              <a:rPr lang="en-US" sz="2600" i="1" dirty="0"/>
              <a:t>recursively</a:t>
            </a:r>
            <a:r>
              <a:rPr lang="en-US" sz="2600" dirty="0"/>
              <a:t> split</a:t>
            </a:r>
          </a:p>
          <a:p>
            <a:r>
              <a:rPr lang="en-US" sz="2600" dirty="0"/>
              <a:t>left/right regions to</a:t>
            </a:r>
          </a:p>
          <a:p>
            <a:r>
              <a:rPr lang="en-US" sz="2600" dirty="0"/>
              <a:t>get splits s2, s3</a:t>
            </a:r>
          </a:p>
          <a:p>
            <a:endParaRPr lang="en-US" sz="2600" dirty="0"/>
          </a:p>
          <a:p>
            <a:r>
              <a:rPr lang="en-US" sz="2600" dirty="0" err="1"/>
              <a:t>Kinda</a:t>
            </a:r>
            <a:r>
              <a:rPr lang="en-US" sz="2600" dirty="0"/>
              <a:t> like binary</a:t>
            </a:r>
          </a:p>
          <a:p>
            <a:r>
              <a:rPr lang="en-US" sz="2600" dirty="0"/>
              <a:t>search or other</a:t>
            </a:r>
          </a:p>
          <a:p>
            <a:r>
              <a:rPr lang="en-US" sz="2600" dirty="0"/>
              <a:t>divide-and-conquer</a:t>
            </a:r>
          </a:p>
          <a:p>
            <a:r>
              <a:rPr lang="en-US" sz="2600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D3A65-7328-CD41-8BA5-0280AFF3104F}"/>
              </a:ext>
            </a:extLst>
          </p:cNvPr>
          <p:cNvSpPr txBox="1"/>
          <p:nvPr/>
        </p:nvSpPr>
        <p:spPr>
          <a:xfrm>
            <a:off x="3515201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536C4-4744-9C40-9B3C-DF431BD7340C}"/>
              </a:ext>
            </a:extLst>
          </p:cNvPr>
          <p:cNvSpPr txBox="1"/>
          <p:nvPr/>
        </p:nvSpPr>
        <p:spPr>
          <a:xfrm>
            <a:off x="2773322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868B0-0C9E-D245-BE32-96B36D2C6262}"/>
              </a:ext>
            </a:extLst>
          </p:cNvPr>
          <p:cNvSpPr txBox="1"/>
          <p:nvPr/>
        </p:nvSpPr>
        <p:spPr>
          <a:xfrm>
            <a:off x="4786099" y="527035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824F1-49BA-4D4D-B0C9-9FA98717A0DB}"/>
                  </a:ext>
                </a:extLst>
              </p:cNvPr>
              <p:cNvSpPr txBox="1"/>
              <p:nvPr/>
            </p:nvSpPr>
            <p:spPr>
              <a:xfrm>
                <a:off x="0" y="6212998"/>
                <a:ext cx="8112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Slide s2 from left to s1, computing MSEs;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location with min avg MSE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1824F1-49BA-4D4D-B0C9-9FA98717A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212998"/>
                <a:ext cx="8112093" cy="369332"/>
              </a:xfrm>
              <a:prstGeom prst="rect">
                <a:avLst/>
              </a:prstGeom>
              <a:blipFill>
                <a:blip r:embed="rId3"/>
                <a:stretch>
                  <a:fillRect l="-626" t="-6667" r="-46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3DEED-7E89-FD4B-9FE6-07B57FD1FA65}"/>
                  </a:ext>
                </a:extLst>
              </p:cNvPr>
              <p:cNvSpPr txBox="1"/>
              <p:nvPr/>
            </p:nvSpPr>
            <p:spPr>
              <a:xfrm>
                <a:off x="0" y="6491290"/>
                <a:ext cx="8253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Slide s3 from s1 to right, computing MSEs;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location with min avg MSE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53DEED-7E89-FD4B-9FE6-07B57FD1F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91290"/>
                <a:ext cx="8253157" cy="369332"/>
              </a:xfrm>
              <a:prstGeom prst="rect">
                <a:avLst/>
              </a:prstGeom>
              <a:blipFill>
                <a:blip r:embed="rId4"/>
                <a:stretch>
                  <a:fillRect l="-615" t="-10345" r="-462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89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409CE-973C-C649-9B65-4451589D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097"/>
            <a:ext cx="10515600" cy="1325563"/>
          </a:xfrm>
        </p:spPr>
        <p:txBody>
          <a:bodyPr/>
          <a:lstStyle/>
          <a:p>
            <a:r>
              <a:rPr lang="en-US"/>
              <a:t>Recursive call-tree </a:t>
            </a:r>
            <a:r>
              <a:rPr lang="en-US" dirty="0"/>
              <a:t>from model training</a:t>
            </a:r>
            <a:br>
              <a:rPr lang="en-US" dirty="0"/>
            </a:br>
            <a:r>
              <a:rPr lang="en-US" dirty="0"/>
              <a:t>gives regions defined by splits s1,s2,s3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B600B-9F49-D945-87D7-FA4B1F38F61F}"/>
              </a:ext>
            </a:extLst>
          </p:cNvPr>
          <p:cNvSpPr txBox="1"/>
          <p:nvPr/>
        </p:nvSpPr>
        <p:spPr>
          <a:xfrm>
            <a:off x="6576148" y="1591547"/>
            <a:ext cx="2900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s1=split(1000,5000)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DA09CE-5C5B-6B42-9B54-2ADFF26E87B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6701983" y="2053212"/>
            <a:ext cx="1324242" cy="61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C7CF38-EF54-5E4C-8645-52D1FF204C41}"/>
              </a:ext>
            </a:extLst>
          </p:cNvPr>
          <p:cNvSpPr/>
          <p:nvPr/>
        </p:nvSpPr>
        <p:spPr>
          <a:xfrm>
            <a:off x="5432244" y="2672895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s2=split(1000,s1)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CB3B6-3C1F-5C42-A89C-EE48A563F270}"/>
              </a:ext>
            </a:extLst>
          </p:cNvPr>
          <p:cNvSpPr/>
          <p:nvPr/>
        </p:nvSpPr>
        <p:spPr>
          <a:xfrm>
            <a:off x="8280304" y="2672896"/>
            <a:ext cx="25394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s3=split(s1,5000)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AB0A7C-5E53-8A4D-86F9-8C7AF0AF241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026225" y="2053212"/>
            <a:ext cx="1523818" cy="61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7CA5F1E-01FB-7D40-A8D2-F76039B2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2" y="1591547"/>
            <a:ext cx="4135378" cy="27569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7353C-7DFC-554D-9D53-75F8FB17E955}"/>
              </a:ext>
            </a:extLst>
          </p:cNvPr>
          <p:cNvSpPr txBox="1"/>
          <p:nvPr/>
        </p:nvSpPr>
        <p:spPr>
          <a:xfrm>
            <a:off x="180014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D92F5-B720-FA49-BF0B-16820D3CE8E4}"/>
              </a:ext>
            </a:extLst>
          </p:cNvPr>
          <p:cNvSpPr txBox="1"/>
          <p:nvPr/>
        </p:nvSpPr>
        <p:spPr>
          <a:xfrm>
            <a:off x="1353368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AD0C0-4DC6-8D49-BC69-66B2D48B6945}"/>
              </a:ext>
            </a:extLst>
          </p:cNvPr>
          <p:cNvSpPr txBox="1"/>
          <p:nvPr/>
        </p:nvSpPr>
        <p:spPr>
          <a:xfrm>
            <a:off x="2529146" y="37133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A2EBC2-49D8-D64C-9798-ECFAB1146B1C}"/>
              </a:ext>
            </a:extLst>
          </p:cNvPr>
          <p:cNvCxnSpPr>
            <a:cxnSpLocks/>
          </p:cNvCxnSpPr>
          <p:nvPr/>
        </p:nvCxnSpPr>
        <p:spPr>
          <a:xfrm flipH="1">
            <a:off x="6189380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5594DC-59E9-D244-BC8B-A1448CD0A81C}"/>
              </a:ext>
            </a:extLst>
          </p:cNvPr>
          <p:cNvCxnSpPr>
            <a:cxnSpLocks/>
          </p:cNvCxnSpPr>
          <p:nvPr/>
        </p:nvCxnSpPr>
        <p:spPr>
          <a:xfrm>
            <a:off x="6771715" y="3165338"/>
            <a:ext cx="527274" cy="609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2214BDC-9856-3F4F-81AD-48C7CCA5B232}"/>
              </a:ext>
            </a:extLst>
          </p:cNvPr>
          <p:cNvSpPr/>
          <p:nvPr/>
        </p:nvSpPr>
        <p:spPr>
          <a:xfrm>
            <a:off x="5243533" y="3775079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[1000,s2)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661640-86E3-E04D-85A8-CA6DA59C090E}"/>
              </a:ext>
            </a:extLst>
          </p:cNvPr>
          <p:cNvSpPr/>
          <p:nvPr/>
        </p:nvSpPr>
        <p:spPr>
          <a:xfrm>
            <a:off x="6794398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[s2,s1)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DE893C-62A4-144D-A231-BE3CADEEF5B9}"/>
              </a:ext>
            </a:extLst>
          </p:cNvPr>
          <p:cNvCxnSpPr>
            <a:cxnSpLocks/>
          </p:cNvCxnSpPr>
          <p:nvPr/>
        </p:nvCxnSpPr>
        <p:spPr>
          <a:xfrm flipH="1">
            <a:off x="9346895" y="3165338"/>
            <a:ext cx="582336" cy="620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0E03AA-580B-284E-BEAC-E3EC7EEFE017}"/>
              </a:ext>
            </a:extLst>
          </p:cNvPr>
          <p:cNvCxnSpPr>
            <a:cxnSpLocks/>
          </p:cNvCxnSpPr>
          <p:nvPr/>
        </p:nvCxnSpPr>
        <p:spPr>
          <a:xfrm>
            <a:off x="9929231" y="3177565"/>
            <a:ext cx="525660" cy="59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C97C515-1A6F-494E-A794-D0B76954700D}"/>
              </a:ext>
            </a:extLst>
          </p:cNvPr>
          <p:cNvSpPr/>
          <p:nvPr/>
        </p:nvSpPr>
        <p:spPr>
          <a:xfrm>
            <a:off x="8547454" y="377507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[s1,s3)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E5B8DB-A11E-E24C-A6CE-724CEF2D854B}"/>
              </a:ext>
            </a:extLst>
          </p:cNvPr>
          <p:cNvSpPr/>
          <p:nvPr/>
        </p:nvSpPr>
        <p:spPr>
          <a:xfrm>
            <a:off x="9863907" y="37685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[s3,5000)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8917DA-244B-CE44-86AF-9A36CA520229}"/>
              </a:ext>
            </a:extLst>
          </p:cNvPr>
          <p:cNvSpPr/>
          <p:nvPr/>
        </p:nvSpPr>
        <p:spPr>
          <a:xfrm>
            <a:off x="322904" y="4592009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Split (recurse) until one of: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potential splits do not reduce MSE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 nodes have min </a:t>
            </a:r>
            <a:r>
              <a:rPr lang="en-US" sz="2400" dirty="0" err="1"/>
              <a:t>num</a:t>
            </a:r>
            <a:r>
              <a:rPr lang="en-US" sz="2400" dirty="0"/>
              <a:t> samples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Max number of splits reached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F2C6B-AB0A-E149-849D-8B0DC1B91038}"/>
              </a:ext>
            </a:extLst>
          </p:cNvPr>
          <p:cNvSpPr txBox="1"/>
          <p:nvPr/>
        </p:nvSpPr>
        <p:spPr>
          <a:xfrm>
            <a:off x="7726075" y="4781581"/>
            <a:ext cx="4071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E4754F"/>
                </a:solidFill>
              </a:rPr>
              <a:t>Predictions are </a:t>
            </a:r>
            <a:r>
              <a:rPr lang="en-US" sz="2400" i="1" dirty="0" err="1">
                <a:solidFill>
                  <a:srgbClr val="E4754F"/>
                </a:solidFill>
              </a:rPr>
              <a:t>avg</a:t>
            </a:r>
            <a:r>
              <a:rPr lang="en-US" sz="2400" i="1" dirty="0">
                <a:solidFill>
                  <a:srgbClr val="E4754F"/>
                </a:solidFill>
              </a:rPr>
              <a:t> of MPG</a:t>
            </a:r>
          </a:p>
          <a:p>
            <a:r>
              <a:rPr lang="en-US" sz="2400" i="1" dirty="0">
                <a:solidFill>
                  <a:srgbClr val="E4754F"/>
                </a:solidFill>
              </a:rPr>
              <a:t>(target) values in subregions</a:t>
            </a:r>
          </a:p>
        </p:txBody>
      </p:sp>
    </p:spTree>
    <p:extLst>
      <p:ext uri="{BB962C8B-B14F-4D97-AF65-F5344CB8AC3E}">
        <p14:creationId xmlns:p14="http://schemas.microsoft.com/office/powerpoint/2010/main" val="339548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3902" cy="1325563"/>
          </a:xfrm>
        </p:spPr>
        <p:txBody>
          <a:bodyPr/>
          <a:lstStyle/>
          <a:p>
            <a:r>
              <a:rPr lang="en-US" dirty="0"/>
              <a:t>Hardcoded non-tree model implementation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6551649" y="2149657"/>
            <a:ext cx="551253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To partition space, test in recursion/split order</a:t>
            </a:r>
          </a:p>
          <a:p>
            <a:endParaRPr lang="en-US" sz="2600" dirty="0"/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 and x&gt;=s2: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x&gt;=s1 and x&gt;=s3: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DE5008-F668-8345-8C19-103B9D2149A7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F60FF-F7AC-DC43-AE53-4B7411C290EC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494698-4545-3A45-9C3E-2BBCFF48292A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14AC65-A3DC-6348-BF15-D94F0AAFE00D}"/>
              </a:ext>
            </a:extLst>
          </p:cNvPr>
          <p:cNvSpPr/>
          <p:nvPr/>
        </p:nvSpPr>
        <p:spPr>
          <a:xfrm>
            <a:off x="6551649" y="4895757"/>
            <a:ext cx="43797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Note repeated comparisons!</a:t>
            </a:r>
          </a:p>
        </p:txBody>
      </p:sp>
    </p:spTree>
    <p:extLst>
      <p:ext uri="{BB962C8B-B14F-4D97-AF65-F5344CB8AC3E}">
        <p14:creationId xmlns:p14="http://schemas.microsoft.com/office/powerpoint/2010/main" val="2839012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 the split comparisons for efficiency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D4C73E-AA8D-3543-8031-DEBE5F7FE89B}"/>
              </a:ext>
            </a:extLst>
          </p:cNvPr>
          <p:cNvSpPr/>
          <p:nvPr/>
        </p:nvSpPr>
        <p:spPr>
          <a:xfrm>
            <a:off x="7186863" y="2424277"/>
            <a:ext cx="522972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2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191724-283F-A149-9EDE-60267D1AA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3336"/>
            <a:ext cx="5427276" cy="36181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CED409-D8AE-264E-ACBB-B2D99AFC9781}"/>
              </a:ext>
            </a:extLst>
          </p:cNvPr>
          <p:cNvSpPr txBox="1"/>
          <p:nvPr/>
        </p:nvSpPr>
        <p:spPr>
          <a:xfrm>
            <a:off x="2756773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4317C-5C74-5147-98A8-586EBD760FA9}"/>
              </a:ext>
            </a:extLst>
          </p:cNvPr>
          <p:cNvSpPr txBox="1"/>
          <p:nvPr/>
        </p:nvSpPr>
        <p:spPr>
          <a:xfrm>
            <a:off x="2139811" y="49121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1BEAF0-1E22-254D-A773-3F40FCEDC038}"/>
              </a:ext>
            </a:extLst>
          </p:cNvPr>
          <p:cNvSpPr txBox="1"/>
          <p:nvPr/>
        </p:nvSpPr>
        <p:spPr>
          <a:xfrm>
            <a:off x="3711181" y="490846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9F721D-6598-8F4D-8E67-328F23208BA9}"/>
              </a:ext>
            </a:extLst>
          </p:cNvPr>
          <p:cNvSpPr/>
          <p:nvPr/>
        </p:nvSpPr>
        <p:spPr>
          <a:xfrm>
            <a:off x="6752234" y="5236439"/>
            <a:ext cx="53479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But, don’t want to hardcode model!</a:t>
            </a:r>
          </a:p>
        </p:txBody>
      </p:sp>
    </p:spTree>
    <p:extLst>
      <p:ext uri="{BB962C8B-B14F-4D97-AF65-F5344CB8AC3E}">
        <p14:creationId xmlns:p14="http://schemas.microsoft.com/office/powerpoint/2010/main" val="3608986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816E84A-1044-6D49-9401-B6C6206F4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1" y="756328"/>
            <a:ext cx="5427276" cy="3618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23EED-1E19-0948-AE3F-BB57D5F8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6292"/>
          </a:xfrm>
        </p:spPr>
        <p:txBody>
          <a:bodyPr>
            <a:normAutofit fontScale="90000"/>
          </a:bodyPr>
          <a:lstStyle/>
          <a:p>
            <a:r>
              <a:rPr lang="en-US" dirty="0"/>
              <a:t>Represent nested conditionals as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E61FA-EF51-F54E-BD0F-47F3CAF84B71}"/>
              </a:ext>
            </a:extLst>
          </p:cNvPr>
          <p:cNvSpPr txBox="1"/>
          <p:nvPr/>
        </p:nvSpPr>
        <p:spPr>
          <a:xfrm>
            <a:off x="8212779" y="3644263"/>
            <a:ext cx="5373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s1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BE4A7D-815F-8040-AA1A-90280AA58CFA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7735797" y="4136706"/>
            <a:ext cx="745646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91DA765-61C4-B845-8C9C-F69E2C421EA6}"/>
              </a:ext>
            </a:extLst>
          </p:cNvPr>
          <p:cNvSpPr/>
          <p:nvPr/>
        </p:nvSpPr>
        <p:spPr>
          <a:xfrm>
            <a:off x="7467133" y="4530408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7E89B-6620-2D41-81A4-D234BCF1036B}"/>
              </a:ext>
            </a:extLst>
          </p:cNvPr>
          <p:cNvSpPr/>
          <p:nvPr/>
        </p:nvSpPr>
        <p:spPr>
          <a:xfrm>
            <a:off x="9005259" y="4530408"/>
            <a:ext cx="5373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s3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93B799-E117-4F40-88C4-C9652C8D7C6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481443" y="4136706"/>
            <a:ext cx="792480" cy="393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4245B8-8B79-F445-89F3-ACCAD0631B78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7295338" y="5022851"/>
            <a:ext cx="440459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63D76-0621-7A46-8E66-B17BAB53F5D7}"/>
              </a:ext>
            </a:extLst>
          </p:cNvPr>
          <p:cNvSpPr/>
          <p:nvPr/>
        </p:nvSpPr>
        <p:spPr>
          <a:xfrm>
            <a:off x="6877595" y="5579880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32.6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103D3-DB70-4141-8AF2-7CC6E18B2936}"/>
              </a:ext>
            </a:extLst>
          </p:cNvPr>
          <p:cNvSpPr/>
          <p:nvPr/>
        </p:nvSpPr>
        <p:spPr>
          <a:xfrm>
            <a:off x="7664450" y="5582327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26.3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FA6CC7-2410-D148-8BD1-CB33EE140511}"/>
              </a:ext>
            </a:extLst>
          </p:cNvPr>
          <p:cNvCxnSpPr>
            <a:cxnSpLocks/>
            <a:stCxn id="12" idx="2"/>
            <a:endCxn id="20" idx="0"/>
          </p:cNvCxnSpPr>
          <p:nvPr/>
        </p:nvCxnSpPr>
        <p:spPr>
          <a:xfrm>
            <a:off x="7735797" y="5022851"/>
            <a:ext cx="346396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D86E0E4-EA98-4C42-9FE2-35F6A9C4DE61}"/>
              </a:ext>
            </a:extLst>
          </p:cNvPr>
          <p:cNvCxnSpPr>
            <a:cxnSpLocks/>
            <a:stCxn id="14" idx="2"/>
            <a:endCxn id="25" idx="0"/>
          </p:cNvCxnSpPr>
          <p:nvPr/>
        </p:nvCxnSpPr>
        <p:spPr>
          <a:xfrm flipH="1">
            <a:off x="8973901" y="5022851"/>
            <a:ext cx="300022" cy="559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4E4BF9C-9D9D-894A-ABAB-FEC6A81E933C}"/>
              </a:ext>
            </a:extLst>
          </p:cNvPr>
          <p:cNvSpPr/>
          <p:nvPr/>
        </p:nvSpPr>
        <p:spPr>
          <a:xfrm>
            <a:off x="8556158" y="5582327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20.5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426D70-2A9B-7549-B046-ADBC3B3DBB17}"/>
              </a:ext>
            </a:extLst>
          </p:cNvPr>
          <p:cNvSpPr/>
          <p:nvPr/>
        </p:nvSpPr>
        <p:spPr>
          <a:xfrm>
            <a:off x="9391643" y="5579880"/>
            <a:ext cx="83548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E4754F"/>
                </a:solidFill>
              </a:rPr>
              <a:t>14.6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B01F80-0993-C648-8BCE-F0E71C9B316E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9273923" y="5022851"/>
            <a:ext cx="535463" cy="55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4B723A9-2130-B141-8731-FE7F6D3B7899}"/>
              </a:ext>
            </a:extLst>
          </p:cNvPr>
          <p:cNvSpPr txBox="1"/>
          <p:nvPr/>
        </p:nvSpPr>
        <p:spPr>
          <a:xfrm>
            <a:off x="7893461" y="404043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FE3DBA-38AB-E943-B010-F1D786A0B4A6}"/>
              </a:ext>
            </a:extLst>
          </p:cNvPr>
          <p:cNvSpPr txBox="1"/>
          <p:nvPr/>
        </p:nvSpPr>
        <p:spPr>
          <a:xfrm>
            <a:off x="8725858" y="404043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4E37B8-942B-B34B-98B7-0A976056161D}"/>
              </a:ext>
            </a:extLst>
          </p:cNvPr>
          <p:cNvSpPr txBox="1"/>
          <p:nvPr/>
        </p:nvSpPr>
        <p:spPr>
          <a:xfrm>
            <a:off x="8906996" y="495391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B4878A-BC8C-834D-8098-CC152AA2AA30}"/>
              </a:ext>
            </a:extLst>
          </p:cNvPr>
          <p:cNvSpPr txBox="1"/>
          <p:nvPr/>
        </p:nvSpPr>
        <p:spPr>
          <a:xfrm>
            <a:off x="9389399" y="493644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B3E562-3E81-0145-8259-658DD20F9DC0}"/>
              </a:ext>
            </a:extLst>
          </p:cNvPr>
          <p:cNvSpPr txBox="1"/>
          <p:nvPr/>
        </p:nvSpPr>
        <p:spPr>
          <a:xfrm>
            <a:off x="7316823" y="49588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BC6439-7EA1-C647-A53F-8BCCFDFFBD4B}"/>
              </a:ext>
            </a:extLst>
          </p:cNvPr>
          <p:cNvSpPr txBox="1"/>
          <p:nvPr/>
        </p:nvSpPr>
        <p:spPr>
          <a:xfrm>
            <a:off x="7799226" y="494135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281C5A-59FE-7C47-8057-0634D7FAE4C8}"/>
              </a:ext>
            </a:extLst>
          </p:cNvPr>
          <p:cNvSpPr txBox="1"/>
          <p:nvPr/>
        </p:nvSpPr>
        <p:spPr>
          <a:xfrm>
            <a:off x="3653511" y="4556642"/>
            <a:ext cx="36711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Internal nodes test features</a:t>
            </a:r>
          </a:p>
          <a:p>
            <a:r>
              <a:rPr lang="en-US" sz="2200" dirty="0"/>
              <a:t>Leaves predict region mean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E22325-F23F-414D-8089-73A092DB6E2A}"/>
              </a:ext>
            </a:extLst>
          </p:cNvPr>
          <p:cNvSpPr txBox="1"/>
          <p:nvPr/>
        </p:nvSpPr>
        <p:spPr>
          <a:xfrm>
            <a:off x="2113474" y="36314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070DE7-6B70-F54F-90D1-CAB74528ECD6}"/>
              </a:ext>
            </a:extLst>
          </p:cNvPr>
          <p:cNvSpPr txBox="1"/>
          <p:nvPr/>
        </p:nvSpPr>
        <p:spPr>
          <a:xfrm>
            <a:off x="1496512" y="363510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2FD689-9F6B-7244-8E58-7F8CA8BFDA94}"/>
              </a:ext>
            </a:extLst>
          </p:cNvPr>
          <p:cNvSpPr txBox="1"/>
          <p:nvPr/>
        </p:nvSpPr>
        <p:spPr>
          <a:xfrm>
            <a:off x="3067882" y="363145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556FA6-54ED-2446-90FE-922B51954AA2}"/>
              </a:ext>
            </a:extLst>
          </p:cNvPr>
          <p:cNvSpPr/>
          <p:nvPr/>
        </p:nvSpPr>
        <p:spPr>
          <a:xfrm>
            <a:off x="253827" y="6343961"/>
            <a:ext cx="75453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We morph tree of recursion from training into decision tree!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BE9FC2E-777E-5E49-BE2A-DB6A6E8EF270}"/>
              </a:ext>
            </a:extLst>
          </p:cNvPr>
          <p:cNvSpPr/>
          <p:nvPr/>
        </p:nvSpPr>
        <p:spPr>
          <a:xfrm rot="1231753">
            <a:off x="6592908" y="1485707"/>
            <a:ext cx="394381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if x&lt;s1: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if x&lt;s2: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32.6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26.3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else: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if x&lt;s3: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20.5</a:t>
            </a:r>
          </a:p>
          <a:p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  else: predict </a:t>
            </a:r>
            <a:r>
              <a:rPr lang="en-US" sz="2000" dirty="0">
                <a:solidFill>
                  <a:srgbClr val="E4754F"/>
                </a:solidFill>
                <a:latin typeface="Monaco" charset="0"/>
                <a:ea typeface="Monaco" charset="0"/>
                <a:cs typeface="Monaco" charset="0"/>
              </a:rPr>
              <a:t>14.6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F5DD4FC2-CE47-B648-9540-845CA47E2B8D}"/>
              </a:ext>
            </a:extLst>
          </p:cNvPr>
          <p:cNvSpPr/>
          <p:nvPr/>
        </p:nvSpPr>
        <p:spPr>
          <a:xfrm>
            <a:off x="10279292" y="1921048"/>
            <a:ext cx="515566" cy="117975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82C535-DFB7-8447-B955-44752B3741AA}"/>
              </a:ext>
            </a:extLst>
          </p:cNvPr>
          <p:cNvSpPr txBox="1"/>
          <p:nvPr/>
        </p:nvSpPr>
        <p:spPr>
          <a:xfrm>
            <a:off x="10794858" y="2308633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rotate 90°</a:t>
            </a:r>
          </a:p>
        </p:txBody>
      </p:sp>
    </p:spTree>
    <p:extLst>
      <p:ext uri="{BB962C8B-B14F-4D97-AF65-F5344CB8AC3E}">
        <p14:creationId xmlns:p14="http://schemas.microsoft.com/office/powerpoint/2010/main" val="167084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11348" cy="1325563"/>
          </a:xfrm>
        </p:spPr>
        <p:txBody>
          <a:bodyPr/>
          <a:lstStyle/>
          <a:p>
            <a:r>
              <a:rPr lang="en-US" dirty="0"/>
              <a:t>1D feature space vs </a:t>
            </a:r>
            <a:r>
              <a:rPr lang="en-US" sz="3600" dirty="0" err="1">
                <a:latin typeface="Monaco" charset="0"/>
                <a:ea typeface="Monaco" charset="0"/>
                <a:cs typeface="Monaco" charset="0"/>
              </a:rPr>
              <a:t>dtreeviz</a:t>
            </a:r>
            <a:r>
              <a:rPr lang="en-US" dirty="0"/>
              <a:t> decision tree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085" y="1474264"/>
            <a:ext cx="6037431" cy="4491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8F8F7-A36B-3D41-85DF-56F988E8C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7" y="1459517"/>
            <a:ext cx="5469246" cy="36461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3F66B0-74A6-2B43-8989-1FFFE8D0D082}"/>
              </a:ext>
            </a:extLst>
          </p:cNvPr>
          <p:cNvSpPr/>
          <p:nvPr/>
        </p:nvSpPr>
        <p:spPr>
          <a:xfrm>
            <a:off x="96028" y="6389918"/>
            <a:ext cx="755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https://github.com/parrt/msds621/blob/master/notebooks/trees/partitioning.ipynb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14873-9150-384B-9DD6-9598A19ED536}"/>
              </a:ext>
            </a:extLst>
          </p:cNvPr>
          <p:cNvCxnSpPr>
            <a:cxnSpLocks/>
          </p:cNvCxnSpPr>
          <p:nvPr/>
        </p:nvCxnSpPr>
        <p:spPr>
          <a:xfrm>
            <a:off x="8083998" y="1500050"/>
            <a:ext cx="67999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2E78B0-BBDD-9640-AD0B-5B9C8B3EAC8D}"/>
              </a:ext>
            </a:extLst>
          </p:cNvPr>
          <p:cNvCxnSpPr>
            <a:cxnSpLocks/>
          </p:cNvCxnSpPr>
          <p:nvPr/>
        </p:nvCxnSpPr>
        <p:spPr>
          <a:xfrm>
            <a:off x="6419473" y="3405250"/>
            <a:ext cx="679992" cy="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D96452-A7CA-C545-B48B-E77309AADAFA}"/>
              </a:ext>
            </a:extLst>
          </p:cNvPr>
          <p:cNvCxnSpPr>
            <a:cxnSpLocks/>
          </p:cNvCxnSpPr>
          <p:nvPr/>
        </p:nvCxnSpPr>
        <p:spPr>
          <a:xfrm>
            <a:off x="8806415" y="1501830"/>
            <a:ext cx="125198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9D1531-7E15-7642-A0C2-F376C7E70F3F}"/>
              </a:ext>
            </a:extLst>
          </p:cNvPr>
          <p:cNvCxnSpPr>
            <a:cxnSpLocks/>
          </p:cNvCxnSpPr>
          <p:nvPr/>
        </p:nvCxnSpPr>
        <p:spPr>
          <a:xfrm>
            <a:off x="10146347" y="3429000"/>
            <a:ext cx="1432095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E83155-1DC3-5E48-B268-5C972D129094}"/>
              </a:ext>
            </a:extLst>
          </p:cNvPr>
          <p:cNvSpPr txBox="1"/>
          <p:nvPr/>
        </p:nvSpPr>
        <p:spPr>
          <a:xfrm>
            <a:off x="2279728" y="43558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C4AF5-880F-954F-9136-9324EAEBDC6A}"/>
              </a:ext>
            </a:extLst>
          </p:cNvPr>
          <p:cNvSpPr txBox="1"/>
          <p:nvPr/>
        </p:nvSpPr>
        <p:spPr>
          <a:xfrm>
            <a:off x="1662766" y="43594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B70612-6F65-6D48-BCA3-27B79797935F}"/>
              </a:ext>
            </a:extLst>
          </p:cNvPr>
          <p:cNvSpPr txBox="1"/>
          <p:nvPr/>
        </p:nvSpPr>
        <p:spPr>
          <a:xfrm>
            <a:off x="3234136" y="435585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8B2551-574E-E44C-B69F-476B2C9DAC5F}"/>
              </a:ext>
            </a:extLst>
          </p:cNvPr>
          <p:cNvSpPr txBox="1"/>
          <p:nvPr/>
        </p:nvSpPr>
        <p:spPr>
          <a:xfrm>
            <a:off x="7291115" y="174190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460557-800B-494B-A0B4-1164836379A0}"/>
              </a:ext>
            </a:extLst>
          </p:cNvPr>
          <p:cNvSpPr txBox="1"/>
          <p:nvPr/>
        </p:nvSpPr>
        <p:spPr>
          <a:xfrm>
            <a:off x="5710924" y="35353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18B437-C682-2143-9E32-63DF796FC266}"/>
              </a:ext>
            </a:extLst>
          </p:cNvPr>
          <p:cNvSpPr txBox="1"/>
          <p:nvPr/>
        </p:nvSpPr>
        <p:spPr>
          <a:xfrm>
            <a:off x="11700855" y="35353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</p:spTree>
    <p:extLst>
      <p:ext uri="{BB962C8B-B14F-4D97-AF65-F5344CB8AC3E}">
        <p14:creationId xmlns:p14="http://schemas.microsoft.com/office/powerpoint/2010/main" val="1545074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5" y="57830"/>
            <a:ext cx="11169445" cy="1325563"/>
          </a:xfrm>
        </p:spPr>
        <p:txBody>
          <a:bodyPr/>
          <a:lstStyle/>
          <a:p>
            <a:r>
              <a:rPr lang="en-US" dirty="0"/>
              <a:t>2D </a:t>
            </a:r>
            <a:r>
              <a:rPr lang="en-US" dirty="0" err="1"/>
              <a:t>regressor</a:t>
            </a:r>
            <a:r>
              <a:rPr lang="en-US" dirty="0"/>
              <a:t> feature space (</a:t>
            </a:r>
            <a:r>
              <a:rPr lang="en-US" dirty="0" err="1"/>
              <a:t>heatmap</a:t>
            </a:r>
            <a:r>
              <a:rPr lang="en-US" dirty="0"/>
              <a:t>, 3D)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B6F17-6E50-7845-954A-D35A6527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41" y="1377494"/>
            <a:ext cx="5562600" cy="463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24A09-2585-2445-BB24-D51B272C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17" y="1273206"/>
            <a:ext cx="5173906" cy="43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7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16" y="282831"/>
            <a:ext cx="6065668" cy="64591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" y="398831"/>
            <a:ext cx="6258843" cy="63431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409178" y="398831"/>
                <a:ext cx="32143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How predictions are</a:t>
                </a:r>
              </a:p>
              <a:p>
                <a:r>
                  <a:rPr lang="en-US" sz="2400" dirty="0"/>
                  <a:t>made from unknown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9178" y="398831"/>
                <a:ext cx="3214341" cy="830997"/>
              </a:xfrm>
              <a:prstGeom prst="rect">
                <a:avLst/>
              </a:prstGeom>
              <a:blipFill>
                <a:blip r:embed="rId4"/>
                <a:stretch>
                  <a:fillRect l="-315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739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3F7A-C739-1F4C-9228-6BB14853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partitioning, tree viz done with custom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29C0-E7D1-A94C-8FFD-7CFDAD4FD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“</a:t>
            </a:r>
            <a:r>
              <a:rPr lang="en-US" dirty="0">
                <a:latin typeface="Monaco" pitchFamily="2" charset="77"/>
              </a:rPr>
              <a:t>pip install </a:t>
            </a:r>
            <a:r>
              <a:rPr lang="en-US" dirty="0" err="1">
                <a:latin typeface="Monaco" pitchFamily="2" charset="77"/>
              </a:rPr>
              <a:t>dtreeviz</a:t>
            </a:r>
            <a:r>
              <a:rPr lang="en-US" dirty="0"/>
              <a:t>”</a:t>
            </a:r>
          </a:p>
          <a:p>
            <a:r>
              <a:rPr lang="en-US" dirty="0"/>
              <a:t>Partially built with Prince Grover, previous MSDS student</a:t>
            </a:r>
          </a:p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https://github.com/parrt/dtreeviz</a:t>
            </a:r>
            <a:r>
              <a:rPr lang="en-US" dirty="0"/>
              <a:t> and the article for more detail: </a:t>
            </a:r>
            <a:r>
              <a:rPr lang="en-US" dirty="0">
                <a:hlinkClick r:id="rId3"/>
              </a:rPr>
              <a:t>https://explained.ai/decision-tree-viz/index.html</a:t>
            </a:r>
            <a:endParaRPr lang="en-US" dirty="0"/>
          </a:p>
          <a:p>
            <a:r>
              <a:rPr lang="en-US" dirty="0"/>
              <a:t>Advice: never accept status quo; always strive for more / better</a:t>
            </a:r>
          </a:p>
          <a:p>
            <a:r>
              <a:rPr lang="en-US" dirty="0"/>
              <a:t>See “</a:t>
            </a:r>
            <a:r>
              <a:rPr lang="en-US" i="1" dirty="0"/>
              <a:t>How to lead a fulfilling life by being dissatisfied</a:t>
            </a:r>
            <a:r>
              <a:rPr lang="en-US" dirty="0"/>
              <a:t>” buried in my talk on decision tree viz</a:t>
            </a:r>
            <a:br>
              <a:rPr lang="en-US" dirty="0"/>
            </a:br>
            <a:r>
              <a:rPr lang="en-US" dirty="0">
                <a:hlinkClick r:id="rId4"/>
              </a:rPr>
              <a:t>https://twitter.com/the_antlr_guy/status/1120359898062000128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43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FE4E2-4B2A-3445-95EC-F4E47032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5C6B1-75FF-E247-9E7A-629ABB6EC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3A07-73C0-AF41-9E5E-4004B190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2984F-6955-B542-A3D9-A1E3E6DD78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4305"/>
                <a:ext cx="10985938" cy="48605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Decision trees are like </a:t>
                </a:r>
                <a:r>
                  <a:rPr lang="en-US" i="1" dirty="0" err="1"/>
                  <a:t>kNN</a:t>
                </a:r>
                <a:r>
                  <a:rPr lang="en-US" i="1" dirty="0"/>
                  <a:t>,</a:t>
                </a:r>
                <a:r>
                  <a:rPr lang="en-US" dirty="0"/>
                  <a:t> but with rectangular not polygonal hypervolumes, dynamic </a:t>
                </a:r>
                <a:r>
                  <a:rPr lang="en-US" i="1" dirty="0"/>
                  <a:t>k</a:t>
                </a:r>
                <a:r>
                  <a:rPr lang="en-US" dirty="0"/>
                  <a:t> not fixed </a:t>
                </a:r>
                <a:r>
                  <a:rPr lang="en-US" i="1" dirty="0"/>
                  <a:t>k </a:t>
                </a:r>
                <a:r>
                  <a:rPr lang="en-US" dirty="0"/>
                  <a:t>(based on regions not points)</a:t>
                </a:r>
              </a:p>
              <a:p>
                <a:r>
                  <a:rPr lang="en-US" dirty="0"/>
                  <a:t>Partition feature space into tight rectangular hypervolumes of feature space with constraint that we want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 to be as pure/similar as possible for records in that hypervolume</a:t>
                </a:r>
              </a:p>
              <a:p>
                <a:r>
                  <a:rPr lang="en-US" dirty="0"/>
                  <a:t>Not so tight that the hypervolumes have too few feature vectors (records/samples), which tends to overfit the training data</a:t>
                </a:r>
              </a:p>
              <a:p>
                <a:r>
                  <a:rPr lang="en-US" dirty="0"/>
                  <a:t>Prediction for unknown vector:</a:t>
                </a:r>
              </a:p>
              <a:p>
                <a:pPr lvl="1"/>
                <a:r>
                  <a:rPr lang="en-US" dirty="0"/>
                  <a:t>predict the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training samples in that hypervolume (regression)</a:t>
                </a:r>
              </a:p>
              <a:p>
                <a:pPr lvl="1"/>
                <a:r>
                  <a:rPr lang="en-US" dirty="0"/>
                  <a:t>predict the mode (most common)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that hypervolume (classification)</a:t>
                </a:r>
              </a:p>
              <a:p>
                <a:r>
                  <a:rPr lang="en-US" dirty="0"/>
                  <a:t>Binary trees just happen to be an efficient implementation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2984F-6955-B542-A3D9-A1E3E6DD78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4305"/>
                <a:ext cx="10985938" cy="4860542"/>
              </a:xfrm>
              <a:blipFill>
                <a:blip r:embed="rId2"/>
                <a:stretch>
                  <a:fillRect l="-1039" t="-208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2788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Classifiers split feature space too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742338" y="337742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5DB715-9573-2E49-856F-796820CF6ABF}"/>
              </a:ext>
            </a:extLst>
          </p:cNvPr>
          <p:cNvSpPr txBox="1"/>
          <p:nvPr/>
        </p:nvSpPr>
        <p:spPr>
          <a:xfrm>
            <a:off x="617495" y="1545441"/>
            <a:ext cx="1020503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Internal decision nodes test features just like regressor trees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Leaves predict most common target category (mode) not mean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Find split that decreases average impurity of left/right subregions</a:t>
            </a:r>
            <a:br>
              <a:rPr lang="en-US" sz="2600" dirty="0"/>
            </a:br>
            <a:r>
              <a:rPr lang="en-US" sz="2600" dirty="0"/>
              <a:t>(we'll need a definition of impurity for categories)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326324" y="586939"/>
            <a:ext cx="200247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wine</a:t>
            </a:r>
          </a:p>
          <a:p>
            <a:r>
              <a:rPr lang="en-US" sz="2600" dirty="0"/>
              <a:t>from proline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4C4E25C-333C-A548-AAD4-74610BBB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74" y="3661894"/>
            <a:ext cx="7648350" cy="22723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22BA404-D632-5C4C-AB92-23C7ECB7A634}"/>
              </a:ext>
            </a:extLst>
          </p:cNvPr>
          <p:cNvSpPr/>
          <p:nvPr/>
        </p:nvSpPr>
        <p:spPr>
          <a:xfrm>
            <a:off x="96028" y="6399646"/>
            <a:ext cx="75596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https://github.com/parrt/msds621/blob/master/notebooks/trees/partitioning.ipynb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C2A45-95AC-2B4F-A57E-CEA7C474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735" y="2993285"/>
            <a:ext cx="3085719" cy="32777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7FEE31-6D77-7E43-8D07-447F853CC534}"/>
              </a:ext>
            </a:extLst>
          </p:cNvPr>
          <p:cNvSpPr/>
          <p:nvPr/>
        </p:nvSpPr>
        <p:spPr>
          <a:xfrm>
            <a:off x="6808305" y="3661894"/>
            <a:ext cx="1507841" cy="1496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8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907D-819D-AF42-829D-100AF39FE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9" y="392204"/>
            <a:ext cx="10515600" cy="1325563"/>
          </a:xfrm>
        </p:spPr>
        <p:txBody>
          <a:bodyPr/>
          <a:lstStyle/>
          <a:p>
            <a:r>
              <a:rPr lang="en-US" dirty="0"/>
              <a:t>Split s1 </a:t>
            </a:r>
            <a:r>
              <a:rPr lang="en-US" dirty="0" err="1"/>
              <a:t>subregions</a:t>
            </a:r>
            <a:r>
              <a:rPr lang="en-US" dirty="0"/>
              <a:t> into more </a:t>
            </a:r>
            <a:r>
              <a:rPr lang="en-US" dirty="0" err="1"/>
              <a:t>subregions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7747F1-296D-3B48-8016-D794BC23C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" y="2391078"/>
            <a:ext cx="8058308" cy="2686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EB31B-886D-5844-965A-E66CECEA108A}"/>
              </a:ext>
            </a:extLst>
          </p:cNvPr>
          <p:cNvSpPr txBox="1"/>
          <p:nvPr/>
        </p:nvSpPr>
        <p:spPr>
          <a:xfrm>
            <a:off x="2318744" y="239646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4B4CF2-0BED-E340-8CB3-0B606978948C}"/>
              </a:ext>
            </a:extLst>
          </p:cNvPr>
          <p:cNvSpPr txBox="1"/>
          <p:nvPr/>
        </p:nvSpPr>
        <p:spPr>
          <a:xfrm>
            <a:off x="1304259" y="23910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C27A7-7E76-D24D-979C-8452615083E0}"/>
              </a:ext>
            </a:extLst>
          </p:cNvPr>
          <p:cNvSpPr txBox="1"/>
          <p:nvPr/>
        </p:nvSpPr>
        <p:spPr>
          <a:xfrm>
            <a:off x="3157887" y="23856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E3167-9A43-914F-A33A-9B91852B6545}"/>
              </a:ext>
            </a:extLst>
          </p:cNvPr>
          <p:cNvSpPr txBox="1"/>
          <p:nvPr/>
        </p:nvSpPr>
        <p:spPr>
          <a:xfrm>
            <a:off x="8374558" y="599988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not very pure though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90901A-8FCD-E849-AC34-4175E737B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694" y="1713882"/>
            <a:ext cx="4639299" cy="42860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2E2A78-472E-924A-B748-E7581F3673A2}"/>
              </a:ext>
            </a:extLst>
          </p:cNvPr>
          <p:cNvSpPr/>
          <p:nvPr/>
        </p:nvSpPr>
        <p:spPr>
          <a:xfrm>
            <a:off x="6424551" y="2335221"/>
            <a:ext cx="839143" cy="1816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F68E69-C694-6E4D-BD2C-47B881A67413}"/>
              </a:ext>
            </a:extLst>
          </p:cNvPr>
          <p:cNvSpPr txBox="1"/>
          <p:nvPr/>
        </p:nvSpPr>
        <p:spPr>
          <a:xfrm>
            <a:off x="7154750" y="1260436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splits use same proline variable</a:t>
            </a:r>
          </a:p>
        </p:txBody>
      </p:sp>
    </p:spTree>
    <p:extLst>
      <p:ext uri="{BB962C8B-B14F-4D97-AF65-F5344CB8AC3E}">
        <p14:creationId xmlns:p14="http://schemas.microsoft.com/office/powerpoint/2010/main" val="1779687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5442AD-568D-D147-81BF-BAD0423C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01" y="1024043"/>
            <a:ext cx="6476780" cy="4677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92681-4029-B24C-900D-812C2ACE1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95" y="1668357"/>
            <a:ext cx="4419767" cy="2203414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To improve predictions: Use 2 features and split 2D feature</a:t>
            </a:r>
            <a:br>
              <a:rPr lang="en-US" sz="3600" dirty="0"/>
            </a:br>
            <a:r>
              <a:rPr lang="en-US" sz="3600" dirty="0"/>
              <a:t>space into regions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986362" y="45744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</a:t>
            </a:r>
            <a:r>
              <a:rPr lang="en-US" sz="2200" b="1" i="1" dirty="0">
                <a:solidFill>
                  <a:srgbClr val="923DD1"/>
                </a:solidFill>
              </a:rPr>
              <a:t>pure</a:t>
            </a:r>
            <a:r>
              <a:rPr lang="en-US" sz="2200" i="1" dirty="0">
                <a:solidFill>
                  <a:srgbClr val="923DD1"/>
                </a:solidFill>
              </a:rPr>
              <a:t>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4116" y="5701717"/>
            <a:ext cx="6062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To test: decision nodes compare single feature</a:t>
            </a:r>
            <a:br>
              <a:rPr lang="en-US" sz="2200" i="1" dirty="0">
                <a:solidFill>
                  <a:srgbClr val="923DD1"/>
                </a:solidFill>
              </a:rPr>
            </a:br>
            <a:r>
              <a:rPr lang="en-US" sz="2200" i="1" dirty="0">
                <a:solidFill>
                  <a:srgbClr val="923DD1"/>
                </a:solidFill>
              </a:rPr>
              <a:t>value in subset of records to split point</a:t>
            </a:r>
          </a:p>
        </p:txBody>
      </p:sp>
    </p:spTree>
    <p:extLst>
      <p:ext uri="{BB962C8B-B14F-4D97-AF65-F5344CB8AC3E}">
        <p14:creationId xmlns:p14="http://schemas.microsoft.com/office/powerpoint/2010/main" val="53769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8BC07-2BCF-154B-BBE9-AE178709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018" y="1052613"/>
            <a:ext cx="6431482" cy="460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A0C97B-CEB6-DC4A-81D3-720F2A6780BE}"/>
              </a:ext>
            </a:extLst>
          </p:cNvPr>
          <p:cNvSpPr txBox="1"/>
          <p:nvPr/>
        </p:nvSpPr>
        <p:spPr>
          <a:xfrm>
            <a:off x="6226884" y="3764629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A6CED8-7B25-B543-8535-428BF6EA5CE4}"/>
              </a:ext>
            </a:extLst>
          </p:cNvPr>
          <p:cNvSpPr txBox="1"/>
          <p:nvPr/>
        </p:nvSpPr>
        <p:spPr>
          <a:xfrm>
            <a:off x="7974124" y="4479639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2D7AA-5428-2C4E-AED4-4571ADCEF67D}"/>
              </a:ext>
            </a:extLst>
          </p:cNvPr>
          <p:cNvSpPr txBox="1"/>
          <p:nvPr/>
        </p:nvSpPr>
        <p:spPr>
          <a:xfrm>
            <a:off x="11194710" y="3139398"/>
            <a:ext cx="44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670" y="494374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Training looks for (feature, split point)</a:t>
            </a:r>
          </a:p>
          <a:p>
            <a:r>
              <a:rPr lang="en-US" sz="2200" i="1" dirty="0">
                <a:solidFill>
                  <a:srgbClr val="923DD1"/>
                </a:solidFill>
              </a:rPr>
              <a:t>combos giving more </a:t>
            </a:r>
            <a:r>
              <a:rPr lang="en-US" sz="2200" b="1" i="1" dirty="0">
                <a:solidFill>
                  <a:srgbClr val="923DD1"/>
                </a:solidFill>
              </a:rPr>
              <a:t>pure</a:t>
            </a:r>
            <a:r>
              <a:rPr lang="en-US" sz="2200" i="1" dirty="0">
                <a:solidFill>
                  <a:srgbClr val="923DD1"/>
                </a:solidFill>
              </a:rPr>
              <a:t> </a:t>
            </a:r>
            <a:r>
              <a:rPr lang="en-US" sz="2200" i="1" dirty="0" err="1">
                <a:solidFill>
                  <a:srgbClr val="923DD1"/>
                </a:solidFill>
              </a:rPr>
              <a:t>subregions</a:t>
            </a:r>
            <a:r>
              <a:rPr lang="en-US" sz="2200" i="1" dirty="0">
                <a:solidFill>
                  <a:srgbClr val="923DD1"/>
                </a:solidFill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A22C3E-EFF1-044E-8185-B1E25C9F9CE3}"/>
              </a:ext>
            </a:extLst>
          </p:cNvPr>
          <p:cNvSpPr txBox="1"/>
          <p:nvPr/>
        </p:nvSpPr>
        <p:spPr>
          <a:xfrm>
            <a:off x="114116" y="5701717"/>
            <a:ext cx="621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923DD1"/>
                </a:solidFill>
              </a:rPr>
              <a:t>To test: decision nodes compare single feature</a:t>
            </a:r>
            <a:br>
              <a:rPr lang="en-US" sz="2200" i="1" dirty="0">
                <a:solidFill>
                  <a:srgbClr val="923DD1"/>
                </a:solidFill>
              </a:rPr>
            </a:br>
            <a:r>
              <a:rPr lang="en-US" sz="2200" i="1" dirty="0">
                <a:solidFill>
                  <a:srgbClr val="923DD1"/>
                </a:solidFill>
              </a:rPr>
              <a:t>value in subset of records to split point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B4A7C49-08A2-0F4A-A481-48E113E17D21}"/>
              </a:ext>
            </a:extLst>
          </p:cNvPr>
          <p:cNvSpPr txBox="1">
            <a:spLocks/>
          </p:cNvSpPr>
          <p:nvPr/>
        </p:nvSpPr>
        <p:spPr>
          <a:xfrm>
            <a:off x="565795" y="1668357"/>
            <a:ext cx="4419767" cy="2203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To improve predictions: Use 2 features and split 2D feature</a:t>
            </a:r>
            <a:br>
              <a:rPr lang="en-US" sz="3600"/>
            </a:br>
            <a:r>
              <a:rPr lang="en-US" sz="3600"/>
              <a:t>space into regions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3085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6436-F82A-404C-BAF0-9C975FCA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depth=2 trees for 1D, 2D vars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D51EBF-69C2-E64D-BA19-F23BA1301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639299" cy="4286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8B52C-EAB2-B34B-8224-BE92A101B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96" y="1690688"/>
            <a:ext cx="4707175" cy="3886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65151-2CB5-974E-AB52-CE5ABE4D0667}"/>
              </a:ext>
            </a:extLst>
          </p:cNvPr>
          <p:cNvSpPr txBox="1"/>
          <p:nvPr/>
        </p:nvSpPr>
        <p:spPr>
          <a:xfrm>
            <a:off x="565577" y="6031210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All splits use same proline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26C1A-994C-F94B-AA49-28A0FA005F89}"/>
              </a:ext>
            </a:extLst>
          </p:cNvPr>
          <p:cNvSpPr txBox="1"/>
          <p:nvPr/>
        </p:nvSpPr>
        <p:spPr>
          <a:xfrm>
            <a:off x="6754751" y="5976694"/>
            <a:ext cx="4450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Splits use proline and </a:t>
            </a:r>
            <a:r>
              <a:rPr lang="en-US" sz="2400" dirty="0" err="1"/>
              <a:t>flavanoid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A827D-CDE7-4D41-9EE6-AF200DB7CB0E}"/>
              </a:ext>
            </a:extLst>
          </p:cNvPr>
          <p:cNvSpPr/>
          <p:nvPr/>
        </p:nvSpPr>
        <p:spPr>
          <a:xfrm>
            <a:off x="1798983" y="4373217"/>
            <a:ext cx="496956" cy="268357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F93B9-492D-2D40-87CE-9FC26B1BFF05}"/>
              </a:ext>
            </a:extLst>
          </p:cNvPr>
          <p:cNvSpPr/>
          <p:nvPr/>
        </p:nvSpPr>
        <p:spPr>
          <a:xfrm>
            <a:off x="7449659" y="3931850"/>
            <a:ext cx="578060" cy="23638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033DD-69CF-0C43-99BE-DD39D212399C}"/>
              </a:ext>
            </a:extLst>
          </p:cNvPr>
          <p:cNvSpPr/>
          <p:nvPr/>
        </p:nvSpPr>
        <p:spPr>
          <a:xfrm>
            <a:off x="9858372" y="3918461"/>
            <a:ext cx="578060" cy="23638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D3BF19-A90C-244D-A6B2-CD8DD63A241E}"/>
              </a:ext>
            </a:extLst>
          </p:cNvPr>
          <p:cNvSpPr/>
          <p:nvPr/>
        </p:nvSpPr>
        <p:spPr>
          <a:xfrm>
            <a:off x="4184374" y="4081110"/>
            <a:ext cx="496956" cy="268357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6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2FDE7-E8D3-2245-8A01-9E04E495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6" y="2614849"/>
            <a:ext cx="7796589" cy="2842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3C3FE-9A3C-D44B-A822-936829A7C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86" y="0"/>
            <a:ext cx="5013214" cy="6400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4040C-5190-1A4A-AA01-B0F2E05B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bigger trees, can</a:t>
            </a:r>
            <a:br>
              <a:rPr lang="en-US" dirty="0"/>
            </a:br>
            <a:r>
              <a:rPr lang="en-US" dirty="0"/>
              <a:t>do nonfancy plot, leaf plots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5DD7A-2738-E848-A267-2F19CE99BFAC}"/>
              </a:ext>
            </a:extLst>
          </p:cNvPr>
          <p:cNvSpPr txBox="1"/>
          <p:nvPr/>
        </p:nvSpPr>
        <p:spPr>
          <a:xfrm>
            <a:off x="1429967" y="5375010"/>
            <a:ext cx="533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stacked </a:t>
            </a:r>
            <a:r>
              <a:rPr lang="en-US" dirty="0" err="1"/>
              <a:t>barcharts</a:t>
            </a:r>
            <a:r>
              <a:rPr lang="en-US" dirty="0"/>
              <a:t> showing samples per class</a:t>
            </a:r>
          </a:p>
        </p:txBody>
      </p:sp>
    </p:spTree>
    <p:extLst>
      <p:ext uri="{BB962C8B-B14F-4D97-AF65-F5344CB8AC3E}">
        <p14:creationId xmlns:p14="http://schemas.microsoft.com/office/powerpoint/2010/main" val="925487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1207" y="1062434"/>
                <a:ext cx="9399499" cy="536201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Measures </a:t>
                </a:r>
                <a:r>
                  <a:rPr lang="en-US" i="1" dirty="0"/>
                  <a:t>y</a:t>
                </a:r>
                <a:r>
                  <a:rPr lang="en-US" dirty="0"/>
                  <a:t>’s uncertainty, like entropy but</a:t>
                </a:r>
                <a:br>
                  <a:rPr lang="en-US" dirty="0"/>
                </a:br>
                <a:r>
                  <a:rPr lang="en-US" dirty="0"/>
                  <a:t>faster</a:t>
                </a:r>
              </a:p>
              <a:p>
                <a:r>
                  <a:rPr lang="en-US" dirty="0"/>
                  <a:t>Minimize </a:t>
                </a:r>
                <a:r>
                  <a:rPr lang="en-US" dirty="0" err="1"/>
                  <a:t>gini</a:t>
                </a:r>
                <a:r>
                  <a:rPr lang="en-US" dirty="0"/>
                  <a:t> during node splitting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 the fraction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</a:t>
                </a:r>
                <a:br>
                  <a:rPr lang="en-US" dirty="0"/>
                </a:br>
                <a:r>
                  <a:rPr lang="en-US" dirty="0"/>
                  <a:t>with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num of classes</a:t>
                </a:r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r>
                  <a:rPr lang="en-US"/>
                  <a:t>Gini impurity range </a:t>
                </a:r>
                <a:r>
                  <a:rPr lang="en-US" dirty="0"/>
                  <a:t>is 0..(k-1)/k</a:t>
                </a:r>
              </a:p>
              <a:p>
                <a:r>
                  <a:rPr lang="en-US" dirty="0"/>
                  <a:t>Max uncertainty is when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so </a:t>
                </a:r>
                <a:r>
                  <a:rPr lang="en-US" dirty="0" err="1"/>
                  <a:t>gini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nary>
                      <m:naryPr>
                        <m:chr m:val="∑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 uncertainty is when a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207" y="1062434"/>
                <a:ext cx="9399499" cy="5362014"/>
              </a:xfrm>
              <a:blipFill>
                <a:blip r:embed="rId2"/>
                <a:stretch>
                  <a:fillRect l="-945" t="-2364" b="-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B6CA247-6E5A-C847-AF56-B6CE9BAB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97" y="2910203"/>
            <a:ext cx="7378700" cy="1231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41" y="517633"/>
            <a:ext cx="4072759" cy="25045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550"/>
            <a:ext cx="11353800" cy="911866"/>
          </a:xfrm>
        </p:spPr>
        <p:txBody>
          <a:bodyPr/>
          <a:lstStyle/>
          <a:p>
            <a:r>
              <a:rPr lang="en-US" dirty="0"/>
              <a:t>Node impurity: Gini impurity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277" y="6488668"/>
            <a:ext cx="6993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5"/>
              </a:rPr>
              <a:t>https://github.com/parrt/msds621/blob/master/notebooks/trees/gini-impurity.ipynb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-1517515" y="-963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943612" y="2648593"/>
                <a:ext cx="588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612" y="2648593"/>
                <a:ext cx="588173" cy="523220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71660-A73E-6F4D-BCF5-171133DA1C2F}"/>
                  </a:ext>
                </a:extLst>
              </p:cNvPr>
              <p:cNvSpPr txBox="1"/>
              <p:nvPr/>
            </p:nvSpPr>
            <p:spPr>
              <a:xfrm>
                <a:off x="8346284" y="263020"/>
                <a:ext cx="37228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=2 case, entropy scaled to 0..1/2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671660-A73E-6F4D-BCF5-171133DA1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284" y="263020"/>
                <a:ext cx="3722814" cy="369332"/>
              </a:xfrm>
              <a:prstGeom prst="rect">
                <a:avLst/>
              </a:prstGeom>
              <a:blipFill>
                <a:blip r:embed="rId7"/>
                <a:stretch>
                  <a:fillRect t="-6667" r="-34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08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8F522-467F-EE42-978F-31DE8C7A3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structure’s effect on prediction error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342D8-C621-7D46-92A5-FC8958601A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30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144F98-7885-5E48-960D-00FD9F72D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16" y="151245"/>
            <a:ext cx="7112000" cy="622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45BC09-9A72-9F47-9A2D-65C175DC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7" y="317624"/>
            <a:ext cx="5182589" cy="1333046"/>
          </a:xfrm>
        </p:spPr>
        <p:txBody>
          <a:bodyPr>
            <a:normAutofit/>
          </a:bodyPr>
          <a:lstStyle/>
          <a:p>
            <a:r>
              <a:rPr lang="en-US" dirty="0"/>
              <a:t>Hyperparameter </a:t>
            </a:r>
            <a:r>
              <a:rPr lang="en-US" dirty="0" err="1"/>
              <a:t>max_depth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4056F4-65F2-1349-AB53-ED3AD41B8407}"/>
              </a:ext>
            </a:extLst>
          </p:cNvPr>
          <p:cNvSpPr txBox="1"/>
          <p:nvPr/>
        </p:nvSpPr>
        <p:spPr>
          <a:xfrm>
            <a:off x="339437" y="1995055"/>
            <a:ext cx="44581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Restricts how many splits tree can make, preventing tree from getting too specific to training set (zeroing in on outliers)</a:t>
            </a:r>
          </a:p>
        </p:txBody>
      </p:sp>
    </p:spTree>
    <p:extLst>
      <p:ext uri="{BB962C8B-B14F-4D97-AF65-F5344CB8AC3E}">
        <p14:creationId xmlns:p14="http://schemas.microsoft.com/office/powerpoint/2010/main" val="2013367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03CA-7BC5-A14D-82FE-FAD2BC703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 </a:t>
            </a:r>
            <a:r>
              <a:rPr lang="en-US" dirty="0" err="1"/>
              <a:t>min_samples_leaf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A0422-FA78-8246-93F7-00AAB4EA3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Idea: don’t split regions w/less than </a:t>
            </a:r>
            <a:r>
              <a:rPr lang="en-US" dirty="0" err="1"/>
              <a:t>min_samples_leaf</a:t>
            </a:r>
            <a:r>
              <a:rPr lang="en-US" dirty="0"/>
              <a:t> records</a:t>
            </a:r>
          </a:p>
          <a:p>
            <a:r>
              <a:rPr lang="en-US" dirty="0"/>
              <a:t>Similar to limiting height of tree but finer granularity of control</a:t>
            </a:r>
          </a:p>
          <a:p>
            <a:r>
              <a:rPr lang="en-US" dirty="0"/>
              <a:t>More direct control of generality than tree height</a:t>
            </a:r>
          </a:p>
          <a:p>
            <a:r>
              <a:rPr lang="en-US" dirty="0"/>
              <a:t>Degenerate case where </a:t>
            </a:r>
            <a:r>
              <a:rPr lang="en-US" dirty="0" err="1"/>
              <a:t>min_samples_leaf</a:t>
            </a:r>
            <a:r>
              <a:rPr lang="en-US" dirty="0"/>
              <a:t>=n</a:t>
            </a:r>
          </a:p>
          <a:p>
            <a:pPr lvl="1"/>
            <a:r>
              <a:rPr lang="en-US" dirty="0"/>
              <a:t>What does such a regressor predict?</a:t>
            </a:r>
          </a:p>
          <a:p>
            <a:pPr lvl="1"/>
            <a:r>
              <a:rPr lang="en-US" dirty="0"/>
              <a:t>What does such a classifier predict?</a:t>
            </a:r>
          </a:p>
          <a:p>
            <a:pPr lvl="1"/>
            <a:r>
              <a:rPr lang="en-US" dirty="0"/>
              <a:t>Describe accuracy of this extreme model</a:t>
            </a:r>
          </a:p>
          <a:p>
            <a:pPr lvl="1"/>
            <a:r>
              <a:rPr lang="en-US" dirty="0"/>
              <a:t>If we trained on many different training sets pulled from same data distribution, how stable would the test set prediction error be? (What does that say about variance/generality?)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0B5CE9-204C-CF48-812D-A0438DF55316}"/>
              </a:ext>
            </a:extLst>
          </p:cNvPr>
          <p:cNvSpPr/>
          <p:nvPr/>
        </p:nvSpPr>
        <p:spPr>
          <a:xfrm>
            <a:off x="96028" y="6410797"/>
            <a:ext cx="76763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https://github.com/parrt/msds621/blob/master/notebooks/trees/decision-trees.ipynb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1357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375D338-02D1-4342-86E1-70D140186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3789" y="1310805"/>
            <a:ext cx="3418211" cy="32514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properties of decision tree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Decision trees consist of internal decision nodes</a:t>
                </a:r>
                <a:br>
                  <a:rPr lang="en-US" dirty="0"/>
                </a:br>
                <a:r>
                  <a:rPr lang="en-US" dirty="0"/>
                  <a:t>and leaf nodes that make predictions</a:t>
                </a:r>
              </a:p>
              <a:p>
                <a:r>
                  <a:rPr lang="en-US" dirty="0"/>
                  <a:t>Each input record (feature vector) is</a:t>
                </a:r>
                <a:br>
                  <a:rPr lang="en-US" dirty="0"/>
                </a:br>
                <a:r>
                  <a:rPr lang="en-US" dirty="0"/>
                  <a:t>contained in exactly one leaf node</a:t>
                </a:r>
              </a:p>
              <a:p>
                <a:r>
                  <a:rPr lang="en-US" dirty="0"/>
                  <a:t>Each leaf has 1 or more records whose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’s are</a:t>
                </a:r>
                <a:br>
                  <a:rPr lang="en-US" dirty="0"/>
                </a:br>
                <a:r>
                  <a:rPr lang="en-US" dirty="0"/>
                  <a:t>as pure as possible (model hyperparameters</a:t>
                </a:r>
                <a:br>
                  <a:rPr lang="en-US" dirty="0"/>
                </a:br>
                <a:r>
                  <a:rPr lang="en-US" dirty="0"/>
                  <a:t>affect number of records per leaf)</a:t>
                </a:r>
              </a:p>
              <a:p>
                <a:r>
                  <a:rPr lang="en-US" dirty="0"/>
                  <a:t>Prediction proceeds from root to leaf, testing </a:t>
                </a:r>
                <a:r>
                  <a:rPr lang="en-US" dirty="0" err="1"/>
                  <a:t>var</a:t>
                </a:r>
                <a:r>
                  <a:rPr lang="en-US" dirty="0"/>
                  <a:t>/value combos</a:t>
                </a:r>
              </a:p>
              <a:p>
                <a:r>
                  <a:rPr lang="en-US" dirty="0" err="1"/>
                  <a:t>Regressor</a:t>
                </a:r>
                <a:r>
                  <a:rPr lang="en-US" dirty="0"/>
                  <a:t>: leaf predicts average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associated records</a:t>
                </a:r>
              </a:p>
              <a:p>
                <a:r>
                  <a:rPr lang="en-US" dirty="0"/>
                  <a:t>Classifier: leaf predicts mode (most common) class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171CBD9-0877-3B40-88B9-D4566060C22D}"/>
              </a:ext>
            </a:extLst>
          </p:cNvPr>
          <p:cNvSpPr txBox="1"/>
          <p:nvPr/>
        </p:nvSpPr>
        <p:spPr>
          <a:xfrm>
            <a:off x="-19456" y="6507804"/>
            <a:ext cx="6942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Most images in these slides from package </a:t>
            </a:r>
            <a:r>
              <a:rPr lang="en-US" sz="1600" dirty="0">
                <a:hlinkClick r:id="rId5"/>
              </a:rPr>
              <a:t>https://github.com/parrt/dtreeviz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854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8535-7747-404A-B77E-6C630008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533" y="828262"/>
            <a:ext cx="51350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2D </a:t>
            </a:r>
            <a:r>
              <a:rPr lang="en-US" dirty="0" err="1"/>
              <a:t>tesselation</a:t>
            </a:r>
            <a:r>
              <a:rPr lang="en-US" dirty="0"/>
              <a:t> varying min samples/leaf</a:t>
            </a:r>
            <a:br>
              <a:rPr lang="en-US" dirty="0"/>
            </a:br>
            <a:r>
              <a:rPr lang="en-US" dirty="0"/>
              <a:t>in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CECC0-AAF4-EE4B-840E-7CAEF1D07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010" y="191140"/>
            <a:ext cx="7112000" cy="622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6B32A-EBCF-AA49-A69B-E6D22ABD528A}"/>
              </a:ext>
            </a:extLst>
          </p:cNvPr>
          <p:cNvSpPr txBox="1"/>
          <p:nvPr/>
        </p:nvSpPr>
        <p:spPr>
          <a:xfrm>
            <a:off x="806533" y="2899016"/>
            <a:ext cx="3991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min leaf size gets bigger, more general but less accurate</a:t>
            </a:r>
          </a:p>
        </p:txBody>
      </p:sp>
    </p:spTree>
    <p:extLst>
      <p:ext uri="{BB962C8B-B14F-4D97-AF65-F5344CB8AC3E}">
        <p14:creationId xmlns:p14="http://schemas.microsoft.com/office/powerpoint/2010/main" val="2433941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B055DCD-7F4B-D94A-B999-6DE7235D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388" y="1246256"/>
            <a:ext cx="4668841" cy="4989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D10A3-CDB1-4E4B-9664-E7077F5D1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for 200,100,50 samples per leaf</a:t>
            </a:r>
            <a:br>
              <a:rPr lang="en-US" dirty="0"/>
            </a:br>
            <a:r>
              <a:rPr lang="en-US" sz="2800" dirty="0"/>
              <a:t>(Boston housing data, n=506 records)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ABD1-1BCD-5D4E-968C-1D9366F42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387" y="1825625"/>
                <a:ext cx="10760413" cy="4351338"/>
              </a:xfrm>
            </p:spPr>
            <p:txBody>
              <a:bodyPr/>
              <a:lstStyle/>
              <a:p>
                <a:r>
                  <a:rPr lang="en-US" dirty="0"/>
                  <a:t>Leaves have fewer &amp; fewer elements, but tree is bigger</a:t>
                </a:r>
              </a:p>
              <a:p>
                <a:r>
                  <a:rPr lang="en-US" dirty="0"/>
                  <a:t>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in leaves shrinks with samples/leaf,</a:t>
                </a:r>
                <a:br>
                  <a:rPr lang="en-US" dirty="0"/>
                </a:br>
                <a:r>
                  <a:rPr lang="en-US" dirty="0"/>
                  <a:t>which is training goal; increase accuracy by</a:t>
                </a:r>
                <a:br>
                  <a:rPr lang="en-US" dirty="0"/>
                </a:br>
                <a:r>
                  <a:rPr lang="en-US" dirty="0"/>
                  <a:t>reducing impurity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ABD1-1BCD-5D4E-968C-1D9366F42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387" y="1825625"/>
                <a:ext cx="10760413" cy="4351338"/>
              </a:xfrm>
              <a:blipFill>
                <a:blip r:embed="rId3"/>
                <a:stretch>
                  <a:fillRect l="-942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2F8773C-36FA-4E4D-852F-E42D5FE6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61910"/>
            <a:ext cx="2294106" cy="1792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AA685F-8B60-9844-B1C5-5F41C1B86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558" y="4280878"/>
            <a:ext cx="4258940" cy="19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89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88599-EB41-F249-9527-2ED12EC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with very small leaves?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773EA-4231-2846-853E-CF34F304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5" y="1593410"/>
            <a:ext cx="6842192" cy="48937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A29C1D-89C2-FD4C-B1C9-C66F13969980}"/>
              </a:ext>
            </a:extLst>
          </p:cNvPr>
          <p:cNvCxnSpPr>
            <a:cxnSpLocks/>
          </p:cNvCxnSpPr>
          <p:nvPr/>
        </p:nvCxnSpPr>
        <p:spPr>
          <a:xfrm flipH="1">
            <a:off x="4007796" y="1955260"/>
            <a:ext cx="2688481" cy="1546697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AF4D74-B5FE-6A4F-BC54-7F724BEA83A6}"/>
              </a:ext>
            </a:extLst>
          </p:cNvPr>
          <p:cNvSpPr txBox="1"/>
          <p:nvPr/>
        </p:nvSpPr>
        <p:spPr>
          <a:xfrm>
            <a:off x="6696277" y="1770594"/>
            <a:ext cx="54184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Check out that lonely blue dot in sea of</a:t>
            </a:r>
            <a:br>
              <a:rPr lang="en-US" sz="2100" dirty="0"/>
            </a:br>
            <a:r>
              <a:rPr lang="en-US" sz="2100" dirty="0"/>
              <a:t>yellow! (let’s assume tiny region is blue)</a:t>
            </a:r>
          </a:p>
          <a:p>
            <a:endParaRPr lang="en-US" sz="2100" dirty="0"/>
          </a:p>
          <a:p>
            <a:r>
              <a:rPr lang="en-US" sz="2100" dirty="0"/>
              <a:t>We let model get overly specific; it’s overfit</a:t>
            </a:r>
          </a:p>
          <a:p>
            <a:endParaRPr lang="en-US" sz="2100" dirty="0"/>
          </a:p>
          <a:p>
            <a:r>
              <a:rPr lang="en-US" sz="2100" dirty="0"/>
              <a:t>Accuracy on training set is very high, but at</a:t>
            </a:r>
          </a:p>
          <a:p>
            <a:r>
              <a:rPr lang="en-US" sz="2100" dirty="0"/>
              <a:t>the cost of generality; test set error is higher</a:t>
            </a:r>
          </a:p>
          <a:p>
            <a:r>
              <a:rPr lang="en-US" sz="2100" dirty="0"/>
              <a:t>than necessary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A4B4E-69B9-F240-B0FF-2906A1295E07}"/>
              </a:ext>
            </a:extLst>
          </p:cNvPr>
          <p:cNvSpPr txBox="1"/>
          <p:nvPr/>
        </p:nvSpPr>
        <p:spPr>
          <a:xfrm>
            <a:off x="2823681" y="1475244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41F95-57BA-E84E-9579-420FE467FB63}"/>
              </a:ext>
            </a:extLst>
          </p:cNvPr>
          <p:cNvSpPr txBox="1"/>
          <p:nvPr/>
        </p:nvSpPr>
        <p:spPr>
          <a:xfrm>
            <a:off x="-36399" y="64206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(Wine data set)</a:t>
            </a:r>
          </a:p>
        </p:txBody>
      </p:sp>
    </p:spTree>
    <p:extLst>
      <p:ext uri="{BB962C8B-B14F-4D97-AF65-F5344CB8AC3E}">
        <p14:creationId xmlns:p14="http://schemas.microsoft.com/office/powerpoint/2010/main" val="1850798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D8AF084-372E-584A-9D20-E142C8079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485" y="2057400"/>
            <a:ext cx="5667605" cy="42507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AB196B5-6A0C-0345-8912-00208C13D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4141" y="2169957"/>
            <a:ext cx="5667607" cy="4250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288599-EB41-F249-9527-2ED12EC9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could we (likely) improve generality?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177A5-1B5A-9A48-853D-3FCACC170FA2}"/>
              </a:ext>
            </a:extLst>
          </p:cNvPr>
          <p:cNvSpPr txBox="1"/>
          <p:nvPr/>
        </p:nvSpPr>
        <p:spPr>
          <a:xfrm>
            <a:off x="2363820" y="1857983"/>
            <a:ext cx="17395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87013-32E4-0140-9097-939ED231CF31}"/>
              </a:ext>
            </a:extLst>
          </p:cNvPr>
          <p:cNvSpPr txBox="1"/>
          <p:nvPr/>
        </p:nvSpPr>
        <p:spPr>
          <a:xfrm>
            <a:off x="7962494" y="1568621"/>
            <a:ext cx="285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Max depth 3 or</a:t>
            </a:r>
          </a:p>
          <a:p>
            <a:r>
              <a:rPr lang="en-US" sz="2200" dirty="0"/>
              <a:t>min samples / leaf 10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4D5F74-9B55-4D41-99CF-7B538250042A}"/>
              </a:ext>
            </a:extLst>
          </p:cNvPr>
          <p:cNvCxnSpPr>
            <a:cxnSpLocks/>
          </p:cNvCxnSpPr>
          <p:nvPr/>
        </p:nvCxnSpPr>
        <p:spPr>
          <a:xfrm>
            <a:off x="3546088" y="3754877"/>
            <a:ext cx="5374888" cy="0"/>
          </a:xfrm>
          <a:prstGeom prst="straightConnector1">
            <a:avLst/>
          </a:prstGeom>
          <a:ln w="25400">
            <a:solidFill>
              <a:srgbClr val="E4754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DEEF9123-46F1-EE43-A338-48D203A10DD5}"/>
              </a:ext>
            </a:extLst>
          </p:cNvPr>
          <p:cNvSpPr/>
          <p:nvPr/>
        </p:nvSpPr>
        <p:spPr>
          <a:xfrm>
            <a:off x="2988527" y="3512634"/>
            <a:ext cx="557561" cy="479503"/>
          </a:xfrm>
          <a:custGeom>
            <a:avLst/>
            <a:gdLst>
              <a:gd name="connsiteX0" fmla="*/ 312234 w 557561"/>
              <a:gd name="connsiteY0" fmla="*/ 0 h 479503"/>
              <a:gd name="connsiteX1" fmla="*/ 200722 w 557561"/>
              <a:gd name="connsiteY1" fmla="*/ 55756 h 479503"/>
              <a:gd name="connsiteX2" fmla="*/ 178419 w 557561"/>
              <a:gd name="connsiteY2" fmla="*/ 78059 h 479503"/>
              <a:gd name="connsiteX3" fmla="*/ 144966 w 557561"/>
              <a:gd name="connsiteY3" fmla="*/ 100361 h 479503"/>
              <a:gd name="connsiteX4" fmla="*/ 122663 w 557561"/>
              <a:gd name="connsiteY4" fmla="*/ 122664 h 479503"/>
              <a:gd name="connsiteX5" fmla="*/ 66907 w 557561"/>
              <a:gd name="connsiteY5" fmla="*/ 167268 h 479503"/>
              <a:gd name="connsiteX6" fmla="*/ 33453 w 557561"/>
              <a:gd name="connsiteY6" fmla="*/ 234176 h 479503"/>
              <a:gd name="connsiteX7" fmla="*/ 22302 w 557561"/>
              <a:gd name="connsiteY7" fmla="*/ 267629 h 479503"/>
              <a:gd name="connsiteX8" fmla="*/ 0 w 557561"/>
              <a:gd name="connsiteY8" fmla="*/ 379142 h 479503"/>
              <a:gd name="connsiteX9" fmla="*/ 44605 w 557561"/>
              <a:gd name="connsiteY9" fmla="*/ 468351 h 479503"/>
              <a:gd name="connsiteX10" fmla="*/ 78058 w 557561"/>
              <a:gd name="connsiteY10" fmla="*/ 479503 h 479503"/>
              <a:gd name="connsiteX11" fmla="*/ 267629 w 557561"/>
              <a:gd name="connsiteY11" fmla="*/ 468351 h 479503"/>
              <a:gd name="connsiteX12" fmla="*/ 367990 w 557561"/>
              <a:gd name="connsiteY12" fmla="*/ 457200 h 479503"/>
              <a:gd name="connsiteX13" fmla="*/ 390293 w 557561"/>
              <a:gd name="connsiteY13" fmla="*/ 434898 h 479503"/>
              <a:gd name="connsiteX14" fmla="*/ 423746 w 557561"/>
              <a:gd name="connsiteY14" fmla="*/ 367990 h 479503"/>
              <a:gd name="connsiteX15" fmla="*/ 446049 w 557561"/>
              <a:gd name="connsiteY15" fmla="*/ 334537 h 479503"/>
              <a:gd name="connsiteX16" fmla="*/ 468351 w 557561"/>
              <a:gd name="connsiteY16" fmla="*/ 289932 h 479503"/>
              <a:gd name="connsiteX17" fmla="*/ 512956 w 557561"/>
              <a:gd name="connsiteY17" fmla="*/ 245327 h 479503"/>
              <a:gd name="connsiteX18" fmla="*/ 557561 w 557561"/>
              <a:gd name="connsiteY18" fmla="*/ 144966 h 479503"/>
              <a:gd name="connsiteX19" fmla="*/ 535258 w 557561"/>
              <a:gd name="connsiteY19" fmla="*/ 111512 h 479503"/>
              <a:gd name="connsiteX20" fmla="*/ 379141 w 557561"/>
              <a:gd name="connsiteY20" fmla="*/ 78059 h 479503"/>
              <a:gd name="connsiteX21" fmla="*/ 345688 w 557561"/>
              <a:gd name="connsiteY21" fmla="*/ 66907 h 479503"/>
              <a:gd name="connsiteX22" fmla="*/ 312234 w 557561"/>
              <a:gd name="connsiteY22" fmla="*/ 44605 h 479503"/>
              <a:gd name="connsiteX23" fmla="*/ 256478 w 557561"/>
              <a:gd name="connsiteY23" fmla="*/ 33454 h 47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561" h="479503">
                <a:moveTo>
                  <a:pt x="312234" y="0"/>
                </a:moveTo>
                <a:cubicBezTo>
                  <a:pt x="275063" y="18585"/>
                  <a:pt x="236619" y="34816"/>
                  <a:pt x="200722" y="55756"/>
                </a:cubicBezTo>
                <a:cubicBezTo>
                  <a:pt x="191640" y="61054"/>
                  <a:pt x="186629" y="71491"/>
                  <a:pt x="178419" y="78059"/>
                </a:cubicBezTo>
                <a:cubicBezTo>
                  <a:pt x="167954" y="86431"/>
                  <a:pt x="155431" y="91989"/>
                  <a:pt x="144966" y="100361"/>
                </a:cubicBezTo>
                <a:cubicBezTo>
                  <a:pt x="136756" y="106929"/>
                  <a:pt x="130873" y="116096"/>
                  <a:pt x="122663" y="122664"/>
                </a:cubicBezTo>
                <a:cubicBezTo>
                  <a:pt x="52321" y="178938"/>
                  <a:pt x="120763" y="113414"/>
                  <a:pt x="66907" y="167268"/>
                </a:cubicBezTo>
                <a:cubicBezTo>
                  <a:pt x="38880" y="251352"/>
                  <a:pt x="76686" y="147711"/>
                  <a:pt x="33453" y="234176"/>
                </a:cubicBezTo>
                <a:cubicBezTo>
                  <a:pt x="28196" y="244689"/>
                  <a:pt x="25531" y="256327"/>
                  <a:pt x="22302" y="267629"/>
                </a:cubicBezTo>
                <a:cubicBezTo>
                  <a:pt x="8994" y="314206"/>
                  <a:pt x="8762" y="326568"/>
                  <a:pt x="0" y="379142"/>
                </a:cubicBezTo>
                <a:cubicBezTo>
                  <a:pt x="11122" y="412508"/>
                  <a:pt x="12165" y="448887"/>
                  <a:pt x="44605" y="468351"/>
                </a:cubicBezTo>
                <a:cubicBezTo>
                  <a:pt x="54684" y="474399"/>
                  <a:pt x="66907" y="475786"/>
                  <a:pt x="78058" y="479503"/>
                </a:cubicBezTo>
                <a:lnTo>
                  <a:pt x="267629" y="468351"/>
                </a:lnTo>
                <a:cubicBezTo>
                  <a:pt x="301189" y="465769"/>
                  <a:pt x="335516" y="466056"/>
                  <a:pt x="367990" y="457200"/>
                </a:cubicBezTo>
                <a:cubicBezTo>
                  <a:pt x="378133" y="454434"/>
                  <a:pt x="383725" y="443108"/>
                  <a:pt x="390293" y="434898"/>
                </a:cubicBezTo>
                <a:cubicBezTo>
                  <a:pt x="432904" y="381635"/>
                  <a:pt x="396263" y="422954"/>
                  <a:pt x="423746" y="367990"/>
                </a:cubicBezTo>
                <a:cubicBezTo>
                  <a:pt x="429740" y="356003"/>
                  <a:pt x="439400" y="346173"/>
                  <a:pt x="446049" y="334537"/>
                </a:cubicBezTo>
                <a:cubicBezTo>
                  <a:pt x="454296" y="320104"/>
                  <a:pt x="458377" y="303231"/>
                  <a:pt x="468351" y="289932"/>
                </a:cubicBezTo>
                <a:cubicBezTo>
                  <a:pt x="480967" y="273110"/>
                  <a:pt x="512956" y="245327"/>
                  <a:pt x="512956" y="245327"/>
                </a:cubicBezTo>
                <a:cubicBezTo>
                  <a:pt x="539496" y="165705"/>
                  <a:pt x="522218" y="197980"/>
                  <a:pt x="557561" y="144966"/>
                </a:cubicBezTo>
                <a:cubicBezTo>
                  <a:pt x="550127" y="133815"/>
                  <a:pt x="546623" y="118615"/>
                  <a:pt x="535258" y="111512"/>
                </a:cubicBezTo>
                <a:cubicBezTo>
                  <a:pt x="495535" y="86685"/>
                  <a:pt x="420784" y="83264"/>
                  <a:pt x="379141" y="78059"/>
                </a:cubicBezTo>
                <a:cubicBezTo>
                  <a:pt x="367990" y="74342"/>
                  <a:pt x="356201" y="72164"/>
                  <a:pt x="345688" y="66907"/>
                </a:cubicBezTo>
                <a:cubicBezTo>
                  <a:pt x="333701" y="60913"/>
                  <a:pt x="324221" y="50598"/>
                  <a:pt x="312234" y="44605"/>
                </a:cubicBezTo>
                <a:cubicBezTo>
                  <a:pt x="285230" y="31103"/>
                  <a:pt x="281995" y="33454"/>
                  <a:pt x="256478" y="3345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D8A3EEC-A362-D749-80E7-9B063F09C519}"/>
              </a:ext>
            </a:extLst>
          </p:cNvPr>
          <p:cNvSpPr/>
          <p:nvPr/>
        </p:nvSpPr>
        <p:spPr>
          <a:xfrm>
            <a:off x="8920976" y="3590086"/>
            <a:ext cx="468351" cy="402051"/>
          </a:xfrm>
          <a:custGeom>
            <a:avLst/>
            <a:gdLst>
              <a:gd name="connsiteX0" fmla="*/ 356839 w 468351"/>
              <a:gd name="connsiteY0" fmla="*/ 22909 h 402051"/>
              <a:gd name="connsiteX1" fmla="*/ 223024 w 468351"/>
              <a:gd name="connsiteY1" fmla="*/ 607 h 402051"/>
              <a:gd name="connsiteX2" fmla="*/ 89209 w 468351"/>
              <a:gd name="connsiteY2" fmla="*/ 22909 h 402051"/>
              <a:gd name="connsiteX3" fmla="*/ 22302 w 468351"/>
              <a:gd name="connsiteY3" fmla="*/ 112119 h 402051"/>
              <a:gd name="connsiteX4" fmla="*/ 11151 w 468351"/>
              <a:gd name="connsiteY4" fmla="*/ 145573 h 402051"/>
              <a:gd name="connsiteX5" fmla="*/ 0 w 468351"/>
              <a:gd name="connsiteY5" fmla="*/ 223631 h 402051"/>
              <a:gd name="connsiteX6" fmla="*/ 11151 w 468351"/>
              <a:gd name="connsiteY6" fmla="*/ 335143 h 402051"/>
              <a:gd name="connsiteX7" fmla="*/ 33453 w 468351"/>
              <a:gd name="connsiteY7" fmla="*/ 357446 h 402051"/>
              <a:gd name="connsiteX8" fmla="*/ 100361 w 468351"/>
              <a:gd name="connsiteY8" fmla="*/ 379748 h 402051"/>
              <a:gd name="connsiteX9" fmla="*/ 211873 w 468351"/>
              <a:gd name="connsiteY9" fmla="*/ 402051 h 402051"/>
              <a:gd name="connsiteX10" fmla="*/ 390292 w 468351"/>
              <a:gd name="connsiteY10" fmla="*/ 368597 h 402051"/>
              <a:gd name="connsiteX11" fmla="*/ 412595 w 468351"/>
              <a:gd name="connsiteY11" fmla="*/ 335143 h 402051"/>
              <a:gd name="connsiteX12" fmla="*/ 446048 w 468351"/>
              <a:gd name="connsiteY12" fmla="*/ 234782 h 402051"/>
              <a:gd name="connsiteX13" fmla="*/ 457200 w 468351"/>
              <a:gd name="connsiteY13" fmla="*/ 201329 h 402051"/>
              <a:gd name="connsiteX14" fmla="*/ 468351 w 468351"/>
              <a:gd name="connsiteY14" fmla="*/ 167875 h 402051"/>
              <a:gd name="connsiteX15" fmla="*/ 423746 w 468351"/>
              <a:gd name="connsiteY15" fmla="*/ 78665 h 402051"/>
              <a:gd name="connsiteX16" fmla="*/ 356839 w 468351"/>
              <a:gd name="connsiteY16" fmla="*/ 56363 h 402051"/>
              <a:gd name="connsiteX17" fmla="*/ 301083 w 468351"/>
              <a:gd name="connsiteY17" fmla="*/ 45212 h 40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68351" h="402051">
                <a:moveTo>
                  <a:pt x="356839" y="22909"/>
                </a:moveTo>
                <a:cubicBezTo>
                  <a:pt x="312234" y="15475"/>
                  <a:pt x="268193" y="2758"/>
                  <a:pt x="223024" y="607"/>
                </a:cubicBezTo>
                <a:cubicBezTo>
                  <a:pt x="157666" y="-2505"/>
                  <a:pt x="138292" y="6548"/>
                  <a:pt x="89209" y="22909"/>
                </a:cubicBezTo>
                <a:cubicBezTo>
                  <a:pt x="62792" y="49327"/>
                  <a:pt x="34910" y="74295"/>
                  <a:pt x="22302" y="112119"/>
                </a:cubicBezTo>
                <a:lnTo>
                  <a:pt x="11151" y="145573"/>
                </a:lnTo>
                <a:cubicBezTo>
                  <a:pt x="7434" y="171592"/>
                  <a:pt x="0" y="197348"/>
                  <a:pt x="0" y="223631"/>
                </a:cubicBezTo>
                <a:cubicBezTo>
                  <a:pt x="0" y="260987"/>
                  <a:pt x="2091" y="298902"/>
                  <a:pt x="11151" y="335143"/>
                </a:cubicBezTo>
                <a:cubicBezTo>
                  <a:pt x="13701" y="345343"/>
                  <a:pt x="24049" y="352744"/>
                  <a:pt x="33453" y="357446"/>
                </a:cubicBezTo>
                <a:cubicBezTo>
                  <a:pt x="54480" y="367960"/>
                  <a:pt x="78058" y="372314"/>
                  <a:pt x="100361" y="379748"/>
                </a:cubicBezTo>
                <a:cubicBezTo>
                  <a:pt x="158751" y="399211"/>
                  <a:pt x="122173" y="389236"/>
                  <a:pt x="211873" y="402051"/>
                </a:cubicBezTo>
                <a:cubicBezTo>
                  <a:pt x="273856" y="397283"/>
                  <a:pt x="343156" y="415733"/>
                  <a:pt x="390292" y="368597"/>
                </a:cubicBezTo>
                <a:cubicBezTo>
                  <a:pt x="399769" y="359120"/>
                  <a:pt x="405161" y="346294"/>
                  <a:pt x="412595" y="335143"/>
                </a:cubicBezTo>
                <a:lnTo>
                  <a:pt x="446048" y="234782"/>
                </a:lnTo>
                <a:lnTo>
                  <a:pt x="457200" y="201329"/>
                </a:lnTo>
                <a:lnTo>
                  <a:pt x="468351" y="167875"/>
                </a:lnTo>
                <a:cubicBezTo>
                  <a:pt x="458524" y="108911"/>
                  <a:pt x="473922" y="100965"/>
                  <a:pt x="423746" y="78665"/>
                </a:cubicBezTo>
                <a:cubicBezTo>
                  <a:pt x="402263" y="69117"/>
                  <a:pt x="379891" y="60973"/>
                  <a:pt x="356839" y="56363"/>
                </a:cubicBezTo>
                <a:lnTo>
                  <a:pt x="301083" y="4521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C8D4F1-D9F9-5A4E-83C0-04FA4D6C364A}"/>
              </a:ext>
            </a:extLst>
          </p:cNvPr>
          <p:cNvSpPr txBox="1"/>
          <p:nvPr/>
        </p:nvSpPr>
        <p:spPr>
          <a:xfrm>
            <a:off x="6950651" y="2591456"/>
            <a:ext cx="4475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Blue dot now gets classified as yellow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75689-3C70-8D42-929C-301FAD688714}"/>
              </a:ext>
            </a:extLst>
          </p:cNvPr>
          <p:cNvSpPr txBox="1"/>
          <p:nvPr/>
        </p:nvSpPr>
        <p:spPr>
          <a:xfrm>
            <a:off x="-2946" y="64206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(Wine data set)</a:t>
            </a:r>
          </a:p>
        </p:txBody>
      </p:sp>
    </p:spTree>
    <p:extLst>
      <p:ext uri="{BB962C8B-B14F-4D97-AF65-F5344CB8AC3E}">
        <p14:creationId xmlns:p14="http://schemas.microsoft.com/office/powerpoint/2010/main" val="2451205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B291-D841-B348-AA44-71914017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203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FD99A-28A4-A745-8451-4069FDA639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1328"/>
                <a:ext cx="10692740" cy="47956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Trees partition feature space into rectangular hypervolumes of similar features but also with pure/similar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 for records in that hypervolume</a:t>
                </a:r>
              </a:p>
              <a:p>
                <a:r>
                  <a:rPr lang="en-US" dirty="0"/>
                  <a:t>Decision trees have internal decision nodes that test variables at split points and leaf nodes that make predictions</a:t>
                </a:r>
              </a:p>
              <a:p>
                <a:r>
                  <a:rPr lang="en-US" dirty="0"/>
                  <a:t>Leaves predict mean (regressor) or mode (classifier) of samples</a:t>
                </a:r>
              </a:p>
              <a:p>
                <a:r>
                  <a:rPr lang="en-US" dirty="0"/>
                  <a:t>Partitioning subject to reducing MSE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variance) or Gini impurity</a:t>
                </a:r>
              </a:p>
              <a:p>
                <a:r>
                  <a:rPr lang="en-US" dirty="0"/>
                  <a:t>Limiting tree height or increasing leaf size reduces accuracy but improves generality</a:t>
                </a:r>
              </a:p>
              <a:p>
                <a:r>
                  <a:rPr lang="en-US" dirty="0"/>
                  <a:t>(We’ll have whole lecture on training these beasts)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8FD99A-28A4-A745-8451-4069FDA639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1328"/>
                <a:ext cx="10692740" cy="4795635"/>
              </a:xfrm>
              <a:blipFill>
                <a:blip r:embed="rId2"/>
                <a:stretch>
                  <a:fillRect l="-1068" t="-2111" r="-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987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Partitioning feature space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https://github.com/parrt/msds621/blob/master/labs/trees/partitioning-feature-space</a:t>
            </a:r>
            <a:r>
              <a:rPr lang="en-US" sz="1800">
                <a:hlinkClick r:id="rId2"/>
              </a:rPr>
              <a:t>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6255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reinvent decision trees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simple regressor in 1D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4024952"/>
            <a:ext cx="542475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291484" y="1518992"/>
            <a:ext cx="274234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Predict a single</a:t>
            </a:r>
          </a:p>
          <a:p>
            <a:r>
              <a:rPr lang="en-US" sz="2600" dirty="0"/>
              <a:t>constant for</a:t>
            </a:r>
          </a:p>
          <a:p>
            <a:r>
              <a:rPr lang="en-US" sz="2600" dirty="0"/>
              <a:t>entire region</a:t>
            </a:r>
          </a:p>
          <a:p>
            <a:r>
              <a:rPr lang="en-US" sz="2600" dirty="0"/>
              <a:t>(the mean)</a:t>
            </a:r>
          </a:p>
          <a:p>
            <a:endParaRPr lang="en-US" sz="2600" dirty="0"/>
          </a:p>
          <a:p>
            <a:r>
              <a:rPr lang="en-US" sz="2600" dirty="0"/>
              <a:t>MSE is high,</a:t>
            </a:r>
          </a:p>
          <a:p>
            <a:r>
              <a:rPr lang="en-US" sz="2600" dirty="0"/>
              <a:t>residual variance is high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58171" y="1518992"/>
            <a:ext cx="2113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Predict MPG</a:t>
            </a:r>
          </a:p>
          <a:p>
            <a:r>
              <a:rPr lang="en-US" sz="2600" dirty="0"/>
              <a:t>from weight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9D62C-611B-C441-8DA8-A4C0D650AC3F}"/>
              </a:ext>
            </a:extLst>
          </p:cNvPr>
          <p:cNvCxnSpPr>
            <a:cxnSpLocks/>
          </p:cNvCxnSpPr>
          <p:nvPr/>
        </p:nvCxnSpPr>
        <p:spPr>
          <a:xfrm flipV="1">
            <a:off x="9473268" y="5095023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3F00512-C41C-D249-A94F-CB117D330DFC}"/>
              </a:ext>
            </a:extLst>
          </p:cNvPr>
          <p:cNvSpPr/>
          <p:nvPr/>
        </p:nvSpPr>
        <p:spPr>
          <a:xfrm>
            <a:off x="9490862" y="4969543"/>
            <a:ext cx="20681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Residuals from</a:t>
            </a:r>
          </a:p>
          <a:p>
            <a:r>
              <a:rPr lang="en-US" sz="2200" dirty="0"/>
              <a:t>point to region</a:t>
            </a:r>
          </a:p>
          <a:p>
            <a:r>
              <a:rPr lang="en-US" sz="2200" dirty="0"/>
              <a:t>mean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70F2BA-0C16-8D49-A016-1C1B37D754BC}"/>
              </a:ext>
            </a:extLst>
          </p:cNvPr>
          <p:cNvCxnSpPr>
            <a:cxnSpLocks/>
          </p:cNvCxnSpPr>
          <p:nvPr/>
        </p:nvCxnSpPr>
        <p:spPr>
          <a:xfrm flipV="1">
            <a:off x="5272948" y="3179135"/>
            <a:ext cx="0" cy="84581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879-FBF9-8C4C-873C-7386A9198E2B}"/>
              </a:ext>
            </a:extLst>
          </p:cNvPr>
          <p:cNvCxnSpPr>
            <a:cxnSpLocks/>
          </p:cNvCxnSpPr>
          <p:nvPr/>
        </p:nvCxnSpPr>
        <p:spPr>
          <a:xfrm flipV="1">
            <a:off x="5565172" y="3646969"/>
            <a:ext cx="0" cy="37798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7B02B9-99E6-8545-BCE4-23A338BB7D67}"/>
              </a:ext>
            </a:extLst>
          </p:cNvPr>
          <p:cNvCxnSpPr>
            <a:cxnSpLocks/>
          </p:cNvCxnSpPr>
          <p:nvPr/>
        </p:nvCxnSpPr>
        <p:spPr>
          <a:xfrm>
            <a:off x="5468679" y="4024952"/>
            <a:ext cx="0" cy="97235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E20D95-FB57-6F4A-A6EF-3320D5E0D237}"/>
              </a:ext>
            </a:extLst>
          </p:cNvPr>
          <p:cNvCxnSpPr>
            <a:cxnSpLocks/>
          </p:cNvCxnSpPr>
          <p:nvPr/>
        </p:nvCxnSpPr>
        <p:spPr>
          <a:xfrm flipV="1">
            <a:off x="3452038" y="3646969"/>
            <a:ext cx="0" cy="37798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63AD4DB-717B-9346-9228-0807FF39F6B0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55695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BE1FF1-DBAC-7A41-BE23-816E93C88E87}"/>
              </a:ext>
            </a:extLst>
          </p:cNvPr>
          <p:cNvCxnSpPr>
            <a:cxnSpLocks/>
          </p:cNvCxnSpPr>
          <p:nvPr/>
        </p:nvCxnSpPr>
        <p:spPr>
          <a:xfrm>
            <a:off x="7630632" y="4024952"/>
            <a:ext cx="0" cy="120626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96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40845" cy="1325563"/>
          </a:xfrm>
        </p:spPr>
        <p:txBody>
          <a:bodyPr/>
          <a:lstStyle/>
          <a:p>
            <a:r>
              <a:rPr lang="en-US" dirty="0"/>
              <a:t>Improve by partitioning, using multiple lines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525050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Can only use</a:t>
            </a:r>
          </a:p>
          <a:p>
            <a:r>
              <a:rPr lang="en-US" sz="2600" dirty="0"/>
              <a:t>horizontal lines,</a:t>
            </a:r>
          </a:p>
          <a:p>
            <a:r>
              <a:rPr lang="en-US" sz="2600" dirty="0"/>
              <a:t>but can use lots</a:t>
            </a:r>
          </a:p>
          <a:p>
            <a:endParaRPr lang="en-US" sz="2600" dirty="0"/>
          </a:p>
          <a:p>
            <a:r>
              <a:rPr lang="en-US" sz="2600" dirty="0"/>
              <a:t>Each region</a:t>
            </a:r>
          </a:p>
          <a:p>
            <a:r>
              <a:rPr lang="en-US" sz="2600" dirty="0"/>
              <a:t>predicts mean</a:t>
            </a:r>
          </a:p>
          <a:p>
            <a:r>
              <a:rPr lang="en-US" sz="2600" dirty="0"/>
              <a:t>in piecewise</a:t>
            </a:r>
          </a:p>
          <a:p>
            <a:r>
              <a:rPr lang="en-US" sz="2600" dirty="0"/>
              <a:t>fashion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109474" y="1518992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WHERE DO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</a:rPr>
              <a:t>WE SPLIT??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ABD3A-E36D-A84B-9EC4-F10777B7D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295626-F898-C844-911F-34C5A09255EA}"/>
              </a:ext>
            </a:extLst>
          </p:cNvPr>
          <p:cNvCxnSpPr>
            <a:cxnSpLocks/>
          </p:cNvCxnSpPr>
          <p:nvPr/>
        </p:nvCxnSpPr>
        <p:spPr>
          <a:xfrm>
            <a:off x="3287731" y="2750956"/>
            <a:ext cx="45206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2625DB-781C-A148-8C49-3A324F742366}"/>
              </a:ext>
            </a:extLst>
          </p:cNvPr>
          <p:cNvCxnSpPr>
            <a:cxnSpLocks/>
          </p:cNvCxnSpPr>
          <p:nvPr/>
        </p:nvCxnSpPr>
        <p:spPr>
          <a:xfrm>
            <a:off x="3739794" y="3139662"/>
            <a:ext cx="24657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FFAB87-7A01-AD4D-98B5-49421D8E336F}"/>
              </a:ext>
            </a:extLst>
          </p:cNvPr>
          <p:cNvCxnSpPr>
            <a:cxnSpLocks/>
          </p:cNvCxnSpPr>
          <p:nvPr/>
        </p:nvCxnSpPr>
        <p:spPr>
          <a:xfrm>
            <a:off x="6265524" y="4999286"/>
            <a:ext cx="2169559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AA9A63-5EC3-2F4C-B3F7-359721864D69}"/>
              </a:ext>
            </a:extLst>
          </p:cNvPr>
          <p:cNvCxnSpPr>
            <a:cxnSpLocks/>
          </p:cNvCxnSpPr>
          <p:nvPr/>
        </p:nvCxnSpPr>
        <p:spPr>
          <a:xfrm>
            <a:off x="5599416" y="4660237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0BFB2E-93B5-C544-B8CD-56463067C466}"/>
              </a:ext>
            </a:extLst>
          </p:cNvPr>
          <p:cNvCxnSpPr>
            <a:cxnSpLocks/>
          </p:cNvCxnSpPr>
          <p:nvPr/>
        </p:nvCxnSpPr>
        <p:spPr>
          <a:xfrm>
            <a:off x="5322013" y="4473590"/>
            <a:ext cx="277403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6686C0-C88D-9049-9620-F2345EC44C2B}"/>
              </a:ext>
            </a:extLst>
          </p:cNvPr>
          <p:cNvCxnSpPr>
            <a:cxnSpLocks/>
          </p:cNvCxnSpPr>
          <p:nvPr/>
        </p:nvCxnSpPr>
        <p:spPr>
          <a:xfrm>
            <a:off x="4655905" y="4103720"/>
            <a:ext cx="66610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256B3C-FA31-C647-8DA0-3A19B6749DE0}"/>
              </a:ext>
            </a:extLst>
          </p:cNvPr>
          <p:cNvCxnSpPr>
            <a:cxnSpLocks/>
          </p:cNvCxnSpPr>
          <p:nvPr/>
        </p:nvCxnSpPr>
        <p:spPr>
          <a:xfrm>
            <a:off x="4191857" y="3672206"/>
            <a:ext cx="464048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20CD24-AD0D-5B43-AAA9-8195F5C3A34A}"/>
              </a:ext>
            </a:extLst>
          </p:cNvPr>
          <p:cNvCxnSpPr>
            <a:cxnSpLocks/>
          </p:cNvCxnSpPr>
          <p:nvPr/>
        </p:nvCxnSpPr>
        <p:spPr>
          <a:xfrm>
            <a:off x="3986373" y="3394803"/>
            <a:ext cx="205484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08E2B34-27E4-0F47-91A8-3D5AAFB59C45}"/>
              </a:ext>
            </a:extLst>
          </p:cNvPr>
          <p:cNvSpPr/>
          <p:nvPr/>
        </p:nvSpPr>
        <p:spPr>
          <a:xfrm>
            <a:off x="143562" y="2349989"/>
            <a:ext cx="260957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Find ranges of WGT with similar MPG values, which</a:t>
            </a:r>
          </a:p>
          <a:p>
            <a:r>
              <a:rPr lang="en-US" sz="2200" dirty="0"/>
              <a:t>yields a lower</a:t>
            </a:r>
          </a:p>
          <a:p>
            <a:r>
              <a:rPr lang="en-US" sz="2200" dirty="0"/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919372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43892" y="3099920"/>
            <a:ext cx="75825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/>
              <p:nvPr/>
            </p:nvSpPr>
            <p:spPr>
              <a:xfrm>
                <a:off x="9575014" y="1518992"/>
                <a:ext cx="2463701" cy="24929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WGT=2000 is</a:t>
                </a:r>
              </a:p>
              <a:p>
                <a:r>
                  <a:rPr lang="en-US" sz="2600" dirty="0">
                    <a:solidFill>
                      <a:srgbClr val="FF0000"/>
                    </a:solidFill>
                  </a:rPr>
                  <a:t>BAD CHOICE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MSE very high</a:t>
                </a:r>
                <a:br>
                  <a:rPr lang="en-US" sz="2600" dirty="0"/>
                </a:br>
                <a:r>
                  <a:rPr lang="en-US" sz="2600" dirty="0"/>
                  <a:t>(subregion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600" dirty="0"/>
                  <a:t>'s are still dissimilar)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D33740-E45F-254A-B593-2388EED89D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014" y="1518992"/>
                <a:ext cx="2463701" cy="2492990"/>
              </a:xfrm>
              <a:prstGeom prst="rect">
                <a:avLst/>
              </a:prstGeom>
              <a:blipFill>
                <a:blip r:embed="rId3"/>
                <a:stretch>
                  <a:fillRect l="-4615" t="-2030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296400" y="1518992"/>
            <a:ext cx="200889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Split WGT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3902149" y="4230515"/>
            <a:ext cx="4550735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105138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617534" y="3934047"/>
            <a:ext cx="0" cy="2964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4230515"/>
            <a:ext cx="0" cy="76678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>
            <a:off x="3452038" y="3099920"/>
            <a:ext cx="0" cy="4194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7"/>
            <a:ext cx="0" cy="63192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230515"/>
            <a:ext cx="0" cy="1000704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9F289-A0D8-7B48-A4FE-44C8F2AE8A26}"/>
              </a:ext>
            </a:extLst>
          </p:cNvPr>
          <p:cNvSpPr/>
          <p:nvPr/>
        </p:nvSpPr>
        <p:spPr>
          <a:xfrm rot="19504793">
            <a:off x="6275737" y="2575880"/>
            <a:ext cx="15969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BOO!</a:t>
            </a: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2C5B191-9FAA-6A4B-A301-E46A31BC2804}"/>
              </a:ext>
            </a:extLst>
          </p:cNvPr>
          <p:cNvSpPr/>
          <p:nvPr/>
        </p:nvSpPr>
        <p:spPr>
          <a:xfrm>
            <a:off x="3832694" y="5443104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9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250" y="1524818"/>
            <a:ext cx="7020233" cy="46801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Strategy: find split point giving least MSE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58529B-D25C-024E-985C-9E7A72B2F7B3}"/>
              </a:ext>
            </a:extLst>
          </p:cNvPr>
          <p:cNvCxnSpPr>
            <a:cxnSpLocks/>
          </p:cNvCxnSpPr>
          <p:nvPr/>
        </p:nvCxnSpPr>
        <p:spPr>
          <a:xfrm>
            <a:off x="3175789" y="3822934"/>
            <a:ext cx="2874137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1D33740-E45F-254A-B593-2388EED89DA4}"/>
              </a:ext>
            </a:extLst>
          </p:cNvPr>
          <p:cNvSpPr/>
          <p:nvPr/>
        </p:nvSpPr>
        <p:spPr>
          <a:xfrm>
            <a:off x="9490862" y="1518992"/>
            <a:ext cx="2355132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WGT=3500 is</a:t>
            </a:r>
          </a:p>
          <a:p>
            <a:r>
              <a:rPr lang="en-US" sz="2600" dirty="0"/>
              <a:t>ANOTHER</a:t>
            </a:r>
          </a:p>
          <a:p>
            <a:r>
              <a:rPr lang="en-US" sz="2600" dirty="0">
                <a:solidFill>
                  <a:srgbClr val="FF0000"/>
                </a:solidFill>
              </a:rPr>
              <a:t>BAD CHOICE</a:t>
            </a:r>
            <a:r>
              <a:rPr lang="en-US" sz="2600" dirty="0"/>
              <a:t>:</a:t>
            </a:r>
          </a:p>
          <a:p>
            <a:r>
              <a:rPr lang="en-US" sz="2600" dirty="0"/>
              <a:t>MSE very high</a:t>
            </a:r>
            <a:br>
              <a:rPr lang="en-US" sz="2600" dirty="0"/>
            </a:br>
            <a:r>
              <a:rPr lang="en-US" sz="2600" dirty="0"/>
              <a:t>(still dissimilar)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06BE60-7C50-CE4C-90E1-8882633CA2F8}"/>
              </a:ext>
            </a:extLst>
          </p:cNvPr>
          <p:cNvCxnSpPr>
            <a:cxnSpLocks/>
          </p:cNvCxnSpPr>
          <p:nvPr/>
        </p:nvCxnSpPr>
        <p:spPr>
          <a:xfrm>
            <a:off x="6049926" y="4910999"/>
            <a:ext cx="2413591" cy="0"/>
          </a:xfrm>
          <a:prstGeom prst="line">
            <a:avLst/>
          </a:prstGeom>
          <a:ln w="31750">
            <a:solidFill>
              <a:srgbClr val="E475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01FBC0-7665-8D4E-9581-9F6643A633C0}"/>
              </a:ext>
            </a:extLst>
          </p:cNvPr>
          <p:cNvCxnSpPr>
            <a:cxnSpLocks/>
          </p:cNvCxnSpPr>
          <p:nvPr/>
        </p:nvCxnSpPr>
        <p:spPr>
          <a:xfrm flipV="1">
            <a:off x="5263116" y="3179135"/>
            <a:ext cx="0" cy="643799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DC934A-BC31-844A-AA03-8FB68220974F}"/>
              </a:ext>
            </a:extLst>
          </p:cNvPr>
          <p:cNvCxnSpPr>
            <a:cxnSpLocks/>
          </p:cNvCxnSpPr>
          <p:nvPr/>
        </p:nvCxnSpPr>
        <p:spPr>
          <a:xfrm flipV="1">
            <a:off x="5568373" y="3651491"/>
            <a:ext cx="0" cy="171443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A5C87C-E992-BF41-83C5-1810AE869332}"/>
              </a:ext>
            </a:extLst>
          </p:cNvPr>
          <p:cNvCxnSpPr>
            <a:cxnSpLocks/>
          </p:cNvCxnSpPr>
          <p:nvPr/>
        </p:nvCxnSpPr>
        <p:spPr>
          <a:xfrm>
            <a:off x="5468679" y="3822934"/>
            <a:ext cx="0" cy="1174368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951A16-B1EB-8D43-B6C8-654EFC816193}"/>
              </a:ext>
            </a:extLst>
          </p:cNvPr>
          <p:cNvCxnSpPr>
            <a:cxnSpLocks/>
          </p:cNvCxnSpPr>
          <p:nvPr/>
        </p:nvCxnSpPr>
        <p:spPr>
          <a:xfrm flipV="1">
            <a:off x="3452038" y="3519377"/>
            <a:ext cx="0" cy="303557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E402E5-3792-7145-AF9B-DA9B35C2C849}"/>
              </a:ext>
            </a:extLst>
          </p:cNvPr>
          <p:cNvCxnSpPr>
            <a:cxnSpLocks/>
          </p:cNvCxnSpPr>
          <p:nvPr/>
        </p:nvCxnSpPr>
        <p:spPr>
          <a:xfrm flipV="1">
            <a:off x="3735571" y="2467998"/>
            <a:ext cx="0" cy="1354936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3A5D244-144C-6C45-981D-085EEE979E67}"/>
              </a:ext>
            </a:extLst>
          </p:cNvPr>
          <p:cNvCxnSpPr>
            <a:cxnSpLocks/>
          </p:cNvCxnSpPr>
          <p:nvPr/>
        </p:nvCxnSpPr>
        <p:spPr>
          <a:xfrm>
            <a:off x="7630632" y="4910999"/>
            <a:ext cx="0" cy="320220"/>
          </a:xfrm>
          <a:prstGeom prst="straightConnector1">
            <a:avLst/>
          </a:prstGeom>
          <a:ln w="22225">
            <a:solidFill>
              <a:schemeClr val="accent2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C524B58-2F8D-A349-914C-C39599052574}"/>
              </a:ext>
            </a:extLst>
          </p:cNvPr>
          <p:cNvSpPr/>
          <p:nvPr/>
        </p:nvSpPr>
        <p:spPr>
          <a:xfrm rot="19504793">
            <a:off x="6007235" y="2637434"/>
            <a:ext cx="2133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E4754F"/>
                </a:solidFill>
              </a:rPr>
              <a:t>BETTER!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9AE2079-1A53-804D-ABDF-B8E6D4B39953}"/>
              </a:ext>
            </a:extLst>
          </p:cNvPr>
          <p:cNvSpPr/>
          <p:nvPr/>
        </p:nvSpPr>
        <p:spPr>
          <a:xfrm>
            <a:off x="5960807" y="5444916"/>
            <a:ext cx="178238" cy="167148"/>
          </a:xfrm>
          <a:prstGeom prst="triangle">
            <a:avLst/>
          </a:prstGeom>
          <a:solidFill>
            <a:srgbClr val="E47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968923-AB51-224F-B78C-A3F94AC08E56}"/>
              </a:ext>
            </a:extLst>
          </p:cNvPr>
          <p:cNvSpPr/>
          <p:nvPr/>
        </p:nvSpPr>
        <p:spPr>
          <a:xfrm>
            <a:off x="296400" y="1518992"/>
            <a:ext cx="200889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Split WGT</a:t>
            </a:r>
          </a:p>
          <a:p>
            <a:r>
              <a:rPr lang="en-US" sz="2600" dirty="0"/>
              <a:t>into two</a:t>
            </a:r>
          </a:p>
          <a:p>
            <a:r>
              <a:rPr lang="en-US" sz="2600" dirty="0" err="1"/>
              <a:t>subregions</a:t>
            </a:r>
            <a:r>
              <a:rPr lang="en-US" sz="2600" dirty="0"/>
              <a:t>,</a:t>
            </a:r>
          </a:p>
          <a:p>
            <a:r>
              <a:rPr lang="en-US" sz="2600" dirty="0"/>
              <a:t>each</a:t>
            </a:r>
          </a:p>
          <a:p>
            <a:r>
              <a:rPr lang="en-US" sz="2600" dirty="0"/>
              <a:t>predicting</a:t>
            </a:r>
          </a:p>
          <a:p>
            <a:r>
              <a:rPr lang="en-US" sz="2600" dirty="0"/>
              <a:t>mean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F308A-E379-0E40-8F33-CE4743B80973}"/>
              </a:ext>
            </a:extLst>
          </p:cNvPr>
          <p:cNvSpPr txBox="1"/>
          <p:nvPr/>
        </p:nvSpPr>
        <p:spPr>
          <a:xfrm>
            <a:off x="9507715" y="3895336"/>
            <a:ext cx="2338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 MSE for mean model is same as variance</a:t>
            </a:r>
          </a:p>
          <a:p>
            <a:r>
              <a:rPr lang="en-US" sz="2000" dirty="0"/>
              <a:t>(average squared difference from mean)</a:t>
            </a:r>
          </a:p>
        </p:txBody>
      </p:sp>
    </p:spTree>
    <p:extLst>
      <p:ext uri="{BB962C8B-B14F-4D97-AF65-F5344CB8AC3E}">
        <p14:creationId xmlns:p14="http://schemas.microsoft.com/office/powerpoint/2010/main" val="39582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713C4-233F-534C-91DF-F97E5B7A5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35" y="1518506"/>
            <a:ext cx="6304985" cy="4203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66F891-C6C8-FF47-AD16-EC8E724EB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31" y="365125"/>
            <a:ext cx="11077198" cy="1325563"/>
          </a:xfrm>
        </p:spPr>
        <p:txBody>
          <a:bodyPr>
            <a:normAutofit/>
          </a:bodyPr>
          <a:lstStyle/>
          <a:p>
            <a:r>
              <a:rPr lang="en-US" dirty="0"/>
              <a:t>A split exists that gives min MSE for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AFCEF5-B8BB-2A40-A487-DECDAE347C49}"/>
              </a:ext>
            </a:extLst>
          </p:cNvPr>
          <p:cNvSpPr/>
          <p:nvPr/>
        </p:nvSpPr>
        <p:spPr>
          <a:xfrm>
            <a:off x="9085107" y="1897880"/>
            <a:ext cx="297666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/>
              <a:t>Technique</a:t>
            </a:r>
            <a:r>
              <a:rPr lang="en-US" sz="2600" dirty="0"/>
              <a:t>:</a:t>
            </a:r>
            <a:br>
              <a:rPr lang="en-US" sz="2600" dirty="0"/>
            </a:br>
            <a:r>
              <a:rPr lang="en-US" sz="2600" dirty="0"/>
              <a:t>Exhaustively</a:t>
            </a:r>
          </a:p>
          <a:p>
            <a:r>
              <a:rPr lang="en-US" sz="2600" dirty="0"/>
              <a:t>check all feature</a:t>
            </a:r>
          </a:p>
          <a:p>
            <a:r>
              <a:rPr lang="en-US" sz="2600" dirty="0"/>
              <a:t>values, computing MSE or variance of subregions for each split</a:t>
            </a:r>
          </a:p>
          <a:p>
            <a:endParaRPr lang="en-US" sz="2600" dirty="0"/>
          </a:p>
          <a:p>
            <a:r>
              <a:rPr lang="en-US" sz="2600" dirty="0"/>
              <a:t>Choose split point</a:t>
            </a:r>
          </a:p>
          <a:p>
            <a:r>
              <a:rPr lang="en-US" sz="2600" dirty="0"/>
              <a:t>giving min MSE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8F3AE-8682-3F40-AFB5-B0D832A4A799}"/>
              </a:ext>
            </a:extLst>
          </p:cNvPr>
          <p:cNvSpPr txBox="1"/>
          <p:nvPr/>
        </p:nvSpPr>
        <p:spPr>
          <a:xfrm>
            <a:off x="3897176" y="490560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4821-85B4-B248-9802-EAC0EDF41C5B}"/>
              </a:ext>
            </a:extLst>
          </p:cNvPr>
          <p:cNvSpPr/>
          <p:nvPr/>
        </p:nvSpPr>
        <p:spPr>
          <a:xfrm rot="19504793">
            <a:off x="4923197" y="2459349"/>
            <a:ext cx="23198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Not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0C163-5D8D-CA46-9C2E-D91951F6B021}"/>
                  </a:ext>
                </a:extLst>
              </p:cNvPr>
              <p:cNvSpPr txBox="1"/>
              <p:nvPr/>
            </p:nvSpPr>
            <p:spPr>
              <a:xfrm>
                <a:off x="20734" y="6100151"/>
                <a:ext cx="773000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Slide s1 from left to right 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range, computing subregion MSE</a:t>
                </a:r>
              </a:p>
              <a:p>
                <a:r>
                  <a:rPr lang="en-US" sz="2000" dirty="0"/>
                  <a:t>Choose WGT location with min average MSE for subregions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0C163-5D8D-CA46-9C2E-D91951F6B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4" y="6100151"/>
                <a:ext cx="7730001" cy="707886"/>
              </a:xfrm>
              <a:prstGeom prst="rect">
                <a:avLst/>
              </a:prstGeom>
              <a:blipFill>
                <a:blip r:embed="rId3"/>
                <a:stretch>
                  <a:fillRect l="-820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11F0D9-1551-BF4D-BF41-C7CEFF741D2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043609" y="5090274"/>
            <a:ext cx="2853567" cy="1091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20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3327</TotalTime>
  <Words>1794</Words>
  <Application>Microsoft Macintosh PowerPoint</Application>
  <PresentationFormat>Widescreen</PresentationFormat>
  <Paragraphs>270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Monaco</vt:lpstr>
      <vt:lpstr>Office Theme</vt:lpstr>
      <vt:lpstr>Decision trees</vt:lpstr>
      <vt:lpstr>The essence of decision trees</vt:lpstr>
      <vt:lpstr>Basic properties of decision tree models</vt:lpstr>
      <vt:lpstr>Let’s reinvent decision trees</vt:lpstr>
      <vt:lpstr>Let’s create a simple regressor in 1D</vt:lpstr>
      <vt:lpstr>Improve by partitioning, using multiple lines</vt:lpstr>
      <vt:lpstr>Strategy: find split point giving least MSE</vt:lpstr>
      <vt:lpstr>Strategy: find split point giving least MSE</vt:lpstr>
      <vt:lpstr>A split exists that gives min MSE for regions</vt:lpstr>
      <vt:lpstr>Now split those 2 regions to get 4 regions</vt:lpstr>
      <vt:lpstr>Recursive call-tree from model training gives regions defined by splits s1,s2,s3</vt:lpstr>
      <vt:lpstr>Hardcoded non-tree model implementation</vt:lpstr>
      <vt:lpstr>Factor the split comparisons for efficiency</vt:lpstr>
      <vt:lpstr>Represent nested conditionals as tree</vt:lpstr>
      <vt:lpstr>1D feature space vs dtreeviz decision tree</vt:lpstr>
      <vt:lpstr>2D regressor feature space (heatmap, 3D)</vt:lpstr>
      <vt:lpstr>PowerPoint Presentation</vt:lpstr>
      <vt:lpstr>An aside: partitioning, tree viz done with custom library</vt:lpstr>
      <vt:lpstr>Classifiers</vt:lpstr>
      <vt:lpstr>Classifiers split feature space too</vt:lpstr>
      <vt:lpstr>Split s1 subregions into more subregions</vt:lpstr>
      <vt:lpstr>To improve predictions: Use 2 features and split 2D feature space into regions</vt:lpstr>
      <vt:lpstr>PowerPoint Presentation</vt:lpstr>
      <vt:lpstr>Compare depth=2 trees for 1D, 2D vars</vt:lpstr>
      <vt:lpstr>For bigger trees, can do nonfancy plot, leaf plots</vt:lpstr>
      <vt:lpstr>Node impurity: Gini impurity</vt:lpstr>
      <vt:lpstr>Tree structure’s effect on prediction error</vt:lpstr>
      <vt:lpstr>Hyperparameter max_depth</vt:lpstr>
      <vt:lpstr>Hyperparameter min_samples_leaf</vt:lpstr>
      <vt:lpstr>2D tesselation varying min samples/leaf in action</vt:lpstr>
      <vt:lpstr>Trees for 200,100,50 samples per leaf (Boston housing data, n=506 records)</vt:lpstr>
      <vt:lpstr>What happens with very small leaves?</vt:lpstr>
      <vt:lpstr>How could we (likely) improve generality?</vt:lpstr>
      <vt:lpstr>Key takeaways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dc:creator>Microsoft Office User</dc:creator>
  <cp:lastModifiedBy>Terence Parr</cp:lastModifiedBy>
  <cp:revision>252</cp:revision>
  <cp:lastPrinted>2021-02-23T17:31:37Z</cp:lastPrinted>
  <dcterms:created xsi:type="dcterms:W3CDTF">2019-08-09T21:21:13Z</dcterms:created>
  <dcterms:modified xsi:type="dcterms:W3CDTF">2021-11-09T00:14:37Z</dcterms:modified>
</cp:coreProperties>
</file>